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C191"/>
    <a:srgbClr val="31363D"/>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787" y="-40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a:extLst>
              <a:ext uri="{FF2B5EF4-FFF2-40B4-BE49-F238E27FC236}">
                <a16:creationId xmlns="" xmlns:a16="http://schemas.microsoft.com/office/drawing/2014/main" id="{CD10EAAB-FB32-4BFD-9381-7F33CC8BDA2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a:extLst>
              <a:ext uri="{FF2B5EF4-FFF2-40B4-BE49-F238E27FC236}">
                <a16:creationId xmlns="" xmlns:a16="http://schemas.microsoft.com/office/drawing/2014/main" id="{6F79DD0D-8521-4CCA-913E-9873BDF3C85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0041B01-E7C3-496C-84BE-13055B6070B2}" type="datetimeFigureOut">
              <a:rPr lang="es-ES"/>
              <a:pPr>
                <a:defRPr/>
              </a:pPr>
              <a:t>21/04/2020</a:t>
            </a:fld>
            <a:endParaRPr lang="es-ES"/>
          </a:p>
        </p:txBody>
      </p:sp>
      <p:sp>
        <p:nvSpPr>
          <p:cNvPr id="4" name="3 Marcador de imagen de diapositiva">
            <a:extLst>
              <a:ext uri="{FF2B5EF4-FFF2-40B4-BE49-F238E27FC236}">
                <a16:creationId xmlns="" xmlns:a16="http://schemas.microsoft.com/office/drawing/2014/main" id="{DB253382-AC33-4A45-AFB5-E97C8EFF66E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a:extLst>
              <a:ext uri="{FF2B5EF4-FFF2-40B4-BE49-F238E27FC236}">
                <a16:creationId xmlns="" xmlns:a16="http://schemas.microsoft.com/office/drawing/2014/main" id="{1650FF30-C109-4E87-AE5A-B83BCF373FF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a:extLst>
              <a:ext uri="{FF2B5EF4-FFF2-40B4-BE49-F238E27FC236}">
                <a16:creationId xmlns="" xmlns:a16="http://schemas.microsoft.com/office/drawing/2014/main" id="{6F399B6D-4EE3-4AF2-ACED-74BB6B5A117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a:extLst>
              <a:ext uri="{FF2B5EF4-FFF2-40B4-BE49-F238E27FC236}">
                <a16:creationId xmlns="" xmlns:a16="http://schemas.microsoft.com/office/drawing/2014/main" id="{4DFACCB8-02D3-4379-BD27-30B3C4B29A1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9ED3899-E5C2-44A2-8237-6C04E7EE7185}" type="slidenum">
              <a:rPr lang="es-ES" altLang="es-ES"/>
              <a:pPr>
                <a:defRPr/>
              </a:pPr>
              <a:t>‹#›</a:t>
            </a:fld>
            <a:endParaRPr lang="es-ES" altLang="es-ES"/>
          </a:p>
        </p:txBody>
      </p:sp>
    </p:spTree>
    <p:extLst>
      <p:ext uri="{BB962C8B-B14F-4D97-AF65-F5344CB8AC3E}">
        <p14:creationId xmlns:p14="http://schemas.microsoft.com/office/powerpoint/2010/main" val="3134049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473676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5pPr>
      <a:lvl6pPr marL="457200" algn="l" rtl="0" fontAlgn="base">
        <a:lnSpc>
          <a:spcPct val="90000"/>
        </a:lnSpc>
        <a:spcBef>
          <a:spcPct val="0"/>
        </a:spcBef>
        <a:spcAft>
          <a:spcPct val="0"/>
        </a:spcAft>
        <a:defRPr sz="4400">
          <a:solidFill>
            <a:schemeClr val="tx1"/>
          </a:solidFill>
          <a:latin typeface="Calibri" panose="020F0502020204030204" pitchFamily="34" charset="0"/>
        </a:defRPr>
      </a:lvl6pPr>
      <a:lvl7pPr marL="914400" algn="l" rtl="0" fontAlgn="base">
        <a:lnSpc>
          <a:spcPct val="90000"/>
        </a:lnSpc>
        <a:spcBef>
          <a:spcPct val="0"/>
        </a:spcBef>
        <a:spcAft>
          <a:spcPct val="0"/>
        </a:spcAft>
        <a:defRPr sz="4400">
          <a:solidFill>
            <a:schemeClr val="tx1"/>
          </a:solidFill>
          <a:latin typeface="Calibri" panose="020F0502020204030204" pitchFamily="34" charset="0"/>
        </a:defRPr>
      </a:lvl7pPr>
      <a:lvl8pPr marL="1371600" algn="l" rtl="0" fontAlgn="base">
        <a:lnSpc>
          <a:spcPct val="90000"/>
        </a:lnSpc>
        <a:spcBef>
          <a:spcPct val="0"/>
        </a:spcBef>
        <a:spcAft>
          <a:spcPct val="0"/>
        </a:spcAft>
        <a:defRPr sz="4400">
          <a:solidFill>
            <a:schemeClr val="tx1"/>
          </a:solidFill>
          <a:latin typeface="Calibri" panose="020F0502020204030204" pitchFamily="34" charset="0"/>
        </a:defRPr>
      </a:lvl8pPr>
      <a:lvl9pPr marL="1828800" algn="l" rtl="0" fontAlgn="base">
        <a:lnSpc>
          <a:spcPct val="90000"/>
        </a:lnSpc>
        <a:spcBef>
          <a:spcPct val="0"/>
        </a:spcBef>
        <a:spcAft>
          <a:spcPct val="0"/>
        </a:spcAft>
        <a:defRPr sz="4400">
          <a:solidFill>
            <a:schemeClr val="tx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s://www.eu-maths-in.eu/EUMATHS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object 3"/>
          <p:cNvSpPr>
            <a:spLocks noChangeArrowheads="1"/>
          </p:cNvSpPr>
          <p:nvPr/>
        </p:nvSpPr>
        <p:spPr bwMode="auto">
          <a:xfrm>
            <a:off x="-35872" y="143337"/>
            <a:ext cx="9144000" cy="792162"/>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s-ES" altLang="es-ES"/>
          </a:p>
        </p:txBody>
      </p:sp>
      <p:sp>
        <p:nvSpPr>
          <p:cNvPr id="6" name="Rectangle 5">
            <a:extLst>
              <a:ext uri="{FF2B5EF4-FFF2-40B4-BE49-F238E27FC236}">
                <a16:creationId xmlns="" xmlns:a16="http://schemas.microsoft.com/office/drawing/2014/main" id="{2AB79024-8021-41EC-B23F-72BE79EC2468}"/>
              </a:ext>
            </a:extLst>
          </p:cNvPr>
          <p:cNvSpPr/>
          <p:nvPr/>
        </p:nvSpPr>
        <p:spPr>
          <a:xfrm>
            <a:off x="115131" y="5514108"/>
            <a:ext cx="210312" cy="1095543"/>
          </a:xfrm>
          <a:prstGeom prst="rect">
            <a:avLst/>
          </a:prstGeom>
        </p:spPr>
        <p:txBody>
          <a:bodyPr vert="vert270" wrap="none" lIns="0" tIns="0" rIns="0" bIns="0"/>
          <a:lstStyle/>
          <a:p>
            <a:pPr eaLnBrk="1" fontAlgn="auto" hangingPunct="1">
              <a:spcBef>
                <a:spcPts val="0"/>
              </a:spcBef>
              <a:spcAft>
                <a:spcPts val="0"/>
              </a:spcAft>
              <a:defRPr/>
            </a:pPr>
            <a:r>
              <a:rPr lang="en-US" sz="1600" b="1" i="1" dirty="0">
                <a:solidFill>
                  <a:srgbClr val="77C597"/>
                </a:solidFill>
                <a:latin typeface="Calibri"/>
              </a:rPr>
              <a:t>Company</a:t>
            </a:r>
          </a:p>
        </p:txBody>
      </p:sp>
      <p:sp>
        <p:nvSpPr>
          <p:cNvPr id="3076" name="Rectangle 7"/>
          <p:cNvSpPr>
            <a:spLocks noChangeArrowheads="1"/>
          </p:cNvSpPr>
          <p:nvPr/>
        </p:nvSpPr>
        <p:spPr bwMode="auto">
          <a:xfrm>
            <a:off x="4843463" y="1031875"/>
            <a:ext cx="408146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spcAft>
                <a:spcPts val="425"/>
              </a:spcAft>
            </a:pPr>
            <a:r>
              <a:rPr lang="en-US" altLang="es-ES" sz="2400" b="1" dirty="0">
                <a:solidFill>
                  <a:srgbClr val="BCBCBC"/>
                </a:solidFill>
              </a:rPr>
              <a:t>H2020 </a:t>
            </a:r>
            <a:r>
              <a:rPr lang="en-US" altLang="es-ES" sz="2000" b="1" dirty="0"/>
              <a:t>SOCIETAL CHALLENGES</a:t>
            </a:r>
          </a:p>
          <a:p>
            <a:pPr algn="r" eaLnBrk="1" hangingPunct="1">
              <a:spcAft>
                <a:spcPts val="1475"/>
              </a:spcAft>
            </a:pPr>
            <a:r>
              <a:rPr lang="en-US" altLang="es-ES" sz="1200" b="1" dirty="0" smtClean="0">
                <a:solidFill>
                  <a:srgbClr val="31363D"/>
                </a:solidFill>
                <a:latin typeface="Verdana" panose="020B0604030504040204" pitchFamily="34" charset="0"/>
                <a:ea typeface="Verdana" panose="020B0604030504040204" pitchFamily="34" charset="0"/>
                <a:cs typeface="Verdana" panose="020B0604030504040204" pitchFamily="34" charset="0"/>
              </a:rPr>
              <a:t>Health, demographic change and wellbeing</a:t>
            </a:r>
            <a:endParaRPr lang="en-US" altLang="es-ES" sz="1200" b="1" dirty="0">
              <a:solidFill>
                <a:srgbClr val="31363D"/>
              </a:solidFill>
              <a:latin typeface="Verdana" panose="020B0604030504040204" pitchFamily="34" charset="0"/>
              <a:ea typeface="Verdana" panose="020B0604030504040204" pitchFamily="34" charset="0"/>
              <a:cs typeface="Verdana" panose="020B0604030504040204" pitchFamily="34" charset="0"/>
            </a:endParaRPr>
          </a:p>
        </p:txBody>
      </p:sp>
      <p:sp>
        <p:nvSpPr>
          <p:cNvPr id="3077" name="Rectangle 8"/>
          <p:cNvSpPr>
            <a:spLocks noChangeArrowheads="1"/>
          </p:cNvSpPr>
          <p:nvPr/>
        </p:nvSpPr>
        <p:spPr bwMode="auto">
          <a:xfrm>
            <a:off x="252413" y="1768475"/>
            <a:ext cx="8743950" cy="1038225"/>
          </a:xfrm>
          <a:prstGeom prst="rect">
            <a:avLst/>
          </a:prstGeom>
          <a:gradFill rotWithShape="1">
            <a:gsLst>
              <a:gs pos="0">
                <a:srgbClr val="AFE2BB"/>
              </a:gs>
              <a:gs pos="50000">
                <a:srgbClr val="CEECD4"/>
              </a:gs>
              <a:gs pos="100000">
                <a:srgbClr val="E6F5EA"/>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S" sz="1600" b="1" dirty="0">
                <a:solidFill>
                  <a:srgbClr val="31363D"/>
                </a:solidFill>
              </a:rPr>
              <a:t>The Industrial Problem</a:t>
            </a:r>
          </a:p>
          <a:p>
            <a:r>
              <a:rPr lang="en-US" altLang="es-ES" sz="1600" dirty="0" smtClean="0">
                <a:solidFill>
                  <a:srgbClr val="31363D"/>
                </a:solidFill>
              </a:rPr>
              <a:t>Varicella Zoster Virus (VZV) causes chickenpox typically in children, and herpes zoster in adults (reactivation of the latent virus). Infections can be effectively prevented by vaccine. In Hungary, varicella vaccination into the mandatory schedule incorporated  in 2019. </a:t>
            </a:r>
            <a:endParaRPr lang="en-US" altLang="es-ES" sz="1600" dirty="0">
              <a:solidFill>
                <a:srgbClr val="31363D"/>
              </a:solidFill>
            </a:endParaRPr>
          </a:p>
        </p:txBody>
      </p:sp>
      <p:sp>
        <p:nvSpPr>
          <p:cNvPr id="3078" name="Rectangle 9"/>
          <p:cNvSpPr>
            <a:spLocks noChangeArrowheads="1"/>
          </p:cNvSpPr>
          <p:nvPr/>
        </p:nvSpPr>
        <p:spPr bwMode="auto">
          <a:xfrm>
            <a:off x="549275" y="3532188"/>
            <a:ext cx="2632075"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2100"/>
              </a:spcBef>
              <a:spcAft>
                <a:spcPts val="3775"/>
              </a:spcAft>
            </a:pPr>
            <a:r>
              <a:rPr lang="hu-HU" altLang="es-ES" sz="2000" b="1" dirty="0" err="1" smtClean="0"/>
              <a:t>Mathematical</a:t>
            </a:r>
            <a:r>
              <a:rPr lang="hu-HU" altLang="es-ES" sz="2000" b="1" dirty="0" smtClean="0"/>
              <a:t> </a:t>
            </a:r>
            <a:r>
              <a:rPr lang="hu-HU" altLang="es-ES" sz="2000" b="1" dirty="0" err="1" smtClean="0"/>
              <a:t>Epidemiology</a:t>
            </a:r>
            <a:endParaRPr lang="hu-HU" altLang="es-ES" sz="2000" b="1" dirty="0" smtClean="0"/>
          </a:p>
          <a:p>
            <a:pPr algn="just" eaLnBrk="1" hangingPunct="1">
              <a:spcBef>
                <a:spcPts val="2100"/>
              </a:spcBef>
              <a:spcAft>
                <a:spcPts val="3775"/>
              </a:spcAft>
            </a:pPr>
            <a:endParaRPr lang="en-US" altLang="es-ES" sz="2000" b="1" dirty="0">
              <a:solidFill>
                <a:srgbClr val="77C597"/>
              </a:solidFill>
            </a:endParaRPr>
          </a:p>
        </p:txBody>
      </p:sp>
      <p:sp>
        <p:nvSpPr>
          <p:cNvPr id="3079" name="Rectangle 11"/>
          <p:cNvSpPr>
            <a:spLocks noChangeArrowheads="1"/>
          </p:cNvSpPr>
          <p:nvPr/>
        </p:nvSpPr>
        <p:spPr bwMode="auto">
          <a:xfrm>
            <a:off x="539750" y="5168900"/>
            <a:ext cx="2769058" cy="56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hu-HU" altLang="es-ES" sz="2000" b="1" dirty="0" err="1" smtClean="0"/>
              <a:t>Hungarian</a:t>
            </a:r>
            <a:r>
              <a:rPr lang="hu-HU" altLang="es-ES" sz="2000" b="1" dirty="0" smtClean="0"/>
              <a:t> National Center</a:t>
            </a:r>
          </a:p>
          <a:p>
            <a:pPr eaLnBrk="1" hangingPunct="1"/>
            <a:r>
              <a:rPr lang="hu-HU" altLang="es-ES" sz="2000" b="1" dirty="0" smtClean="0"/>
              <a:t>of Public </a:t>
            </a:r>
            <a:r>
              <a:rPr lang="hu-HU" altLang="es-ES" sz="2000" b="1" dirty="0"/>
              <a:t>H</a:t>
            </a:r>
            <a:r>
              <a:rPr lang="hu-HU" altLang="es-ES" sz="2000" b="1" dirty="0" smtClean="0"/>
              <a:t>ealth </a:t>
            </a:r>
            <a:endParaRPr lang="en-US" altLang="es-ES" sz="2000" b="1" dirty="0"/>
          </a:p>
        </p:txBody>
      </p:sp>
      <p:sp>
        <p:nvSpPr>
          <p:cNvPr id="3080" name="Rectangle 12"/>
          <p:cNvSpPr>
            <a:spLocks noChangeArrowheads="1"/>
          </p:cNvSpPr>
          <p:nvPr/>
        </p:nvSpPr>
        <p:spPr bwMode="auto">
          <a:xfrm>
            <a:off x="3999500" y="5335588"/>
            <a:ext cx="4482513"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indent="8001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indent="0" algn="just" eaLnBrk="1" hangingPunct="1">
              <a:lnSpc>
                <a:spcPts val="2450"/>
              </a:lnSpc>
              <a:spcBef>
                <a:spcPts val="3775"/>
              </a:spcBef>
            </a:pPr>
            <a:r>
              <a:rPr lang="hu-HU" altLang="es-ES" sz="2000" b="1" dirty="0" err="1">
                <a:solidFill>
                  <a:srgbClr val="77C597"/>
                </a:solidFill>
              </a:rPr>
              <a:t>Hungarian</a:t>
            </a:r>
            <a:r>
              <a:rPr lang="hu-HU" altLang="es-ES" sz="2000" b="1" dirty="0">
                <a:solidFill>
                  <a:srgbClr val="77C597"/>
                </a:solidFill>
              </a:rPr>
              <a:t> </a:t>
            </a:r>
            <a:r>
              <a:rPr lang="hu-HU" altLang="es-ES" sz="2000" b="1" dirty="0" err="1" smtClean="0">
                <a:solidFill>
                  <a:srgbClr val="77C597"/>
                </a:solidFill>
              </a:rPr>
              <a:t>national</a:t>
            </a:r>
            <a:r>
              <a:rPr lang="hu-HU" altLang="es-ES" sz="2000" b="1" dirty="0" smtClean="0">
                <a:solidFill>
                  <a:srgbClr val="77C597"/>
                </a:solidFill>
              </a:rPr>
              <a:t> </a:t>
            </a:r>
            <a:r>
              <a:rPr lang="hu-HU" altLang="es-ES" sz="2000" b="1" dirty="0" err="1" smtClean="0">
                <a:solidFill>
                  <a:srgbClr val="77C597"/>
                </a:solidFill>
              </a:rPr>
              <a:t>headquarter</a:t>
            </a:r>
            <a:r>
              <a:rPr lang="hu-HU" altLang="es-ES" sz="2000" b="1" dirty="0" smtClean="0">
                <a:solidFill>
                  <a:srgbClr val="77C597"/>
                </a:solidFill>
              </a:rPr>
              <a:t> </a:t>
            </a:r>
            <a:r>
              <a:rPr lang="hu-HU" altLang="es-ES" sz="2000" b="1" dirty="0">
                <a:solidFill>
                  <a:srgbClr val="77C597"/>
                </a:solidFill>
              </a:rPr>
              <a:t>of </a:t>
            </a:r>
            <a:r>
              <a:rPr lang="hu-HU" altLang="es-ES" sz="2000" b="1" dirty="0" err="1">
                <a:solidFill>
                  <a:srgbClr val="77C597"/>
                </a:solidFill>
              </a:rPr>
              <a:t>public</a:t>
            </a:r>
            <a:r>
              <a:rPr lang="hu-HU" altLang="es-ES" sz="2000" b="1" dirty="0">
                <a:solidFill>
                  <a:srgbClr val="77C597"/>
                </a:solidFill>
              </a:rPr>
              <a:t> </a:t>
            </a:r>
            <a:r>
              <a:rPr lang="hu-HU" altLang="es-ES" sz="2000" b="1" dirty="0" err="1" smtClean="0">
                <a:solidFill>
                  <a:srgbClr val="77C597"/>
                </a:solidFill>
              </a:rPr>
              <a:t>health</a:t>
            </a:r>
            <a:r>
              <a:rPr lang="hu-HU" altLang="es-ES" sz="2000" b="1" dirty="0">
                <a:solidFill>
                  <a:srgbClr val="77C597"/>
                </a:solidFill>
              </a:rPr>
              <a:t>.</a:t>
            </a:r>
            <a:endParaRPr lang="en-US" altLang="es-ES" sz="2000" b="1" dirty="0">
              <a:solidFill>
                <a:srgbClr val="77C597"/>
              </a:solidFill>
            </a:endParaRPr>
          </a:p>
        </p:txBody>
      </p:sp>
      <p:grpSp>
        <p:nvGrpSpPr>
          <p:cNvPr id="3081" name="Group 13"/>
          <p:cNvGrpSpPr>
            <a:grpSpLocks/>
          </p:cNvGrpSpPr>
          <p:nvPr/>
        </p:nvGrpSpPr>
        <p:grpSpPr bwMode="auto">
          <a:xfrm>
            <a:off x="423863" y="3429000"/>
            <a:ext cx="8296275" cy="0"/>
            <a:chOff x="718" y="615"/>
            <a:chExt cx="13067" cy="2"/>
          </a:xfrm>
        </p:grpSpPr>
        <p:sp>
          <p:nvSpPr>
            <p:cNvPr id="3095" name="Freeform 14"/>
            <p:cNvSpPr>
              <a:spLocks/>
            </p:cNvSpPr>
            <p:nvPr/>
          </p:nvSpPr>
          <p:spPr bwMode="auto">
            <a:xfrm>
              <a:off x="718" y="615"/>
              <a:ext cx="13067" cy="2"/>
            </a:xfrm>
            <a:custGeom>
              <a:avLst/>
              <a:gdLst>
                <a:gd name="T0" fmla="*/ 0 w 13067"/>
                <a:gd name="T1" fmla="*/ 0 h 2"/>
                <a:gd name="T2" fmla="*/ 13067 w 13067"/>
                <a:gd name="T3" fmla="*/ 0 h 2"/>
                <a:gd name="T4" fmla="*/ 0 60000 65536"/>
                <a:gd name="T5" fmla="*/ 0 60000 65536"/>
              </a:gdLst>
              <a:ahLst/>
              <a:cxnLst>
                <a:cxn ang="T4">
                  <a:pos x="T0" y="T1"/>
                </a:cxn>
                <a:cxn ang="T5">
                  <a:pos x="T2" y="T3"/>
                </a:cxn>
              </a:cxnLst>
              <a:rect l="0" t="0" r="r" b="b"/>
              <a:pathLst>
                <a:path w="13067" h="2">
                  <a:moveTo>
                    <a:pt x="0" y="0"/>
                  </a:moveTo>
                  <a:lnTo>
                    <a:pt x="13067" y="0"/>
                  </a:lnTo>
                </a:path>
              </a:pathLst>
            </a:custGeom>
            <a:noFill/>
            <a:ln w="12700">
              <a:solidFill>
                <a:srgbClr val="77C597"/>
              </a:solidFill>
              <a:round/>
              <a:headEnd/>
              <a:tailEnd/>
            </a:ln>
            <a:extLst>
              <a:ext uri="{909E8E84-426E-40DD-AFC4-6F175D3DCCD1}">
                <a14:hiddenFill xmlns:a14="http://schemas.microsoft.com/office/drawing/2010/main">
                  <a:solidFill>
                    <a:srgbClr val="FFFFFF"/>
                  </a:solidFill>
                </a14:hiddenFill>
              </a:ext>
            </a:extLst>
          </p:spPr>
          <p:txBody>
            <a:bodyPr/>
            <a:lstStyle/>
            <a:p>
              <a:endParaRPr lang="hu-HU"/>
            </a:p>
          </p:txBody>
        </p:sp>
      </p:grpSp>
      <p:grpSp>
        <p:nvGrpSpPr>
          <p:cNvPr id="3082" name="Group 15"/>
          <p:cNvGrpSpPr>
            <a:grpSpLocks/>
          </p:cNvGrpSpPr>
          <p:nvPr/>
        </p:nvGrpSpPr>
        <p:grpSpPr bwMode="auto">
          <a:xfrm>
            <a:off x="423863" y="4991100"/>
            <a:ext cx="8296275" cy="3175"/>
            <a:chOff x="718" y="-275"/>
            <a:chExt cx="13067" cy="5"/>
          </a:xfrm>
        </p:grpSpPr>
        <p:grpSp>
          <p:nvGrpSpPr>
            <p:cNvPr id="3091" name="Group 16"/>
            <p:cNvGrpSpPr>
              <a:grpSpLocks/>
            </p:cNvGrpSpPr>
            <p:nvPr/>
          </p:nvGrpSpPr>
          <p:grpSpPr bwMode="auto">
            <a:xfrm>
              <a:off x="718" y="-272"/>
              <a:ext cx="13067" cy="2"/>
              <a:chOff x="718" y="-272"/>
              <a:chExt cx="13067" cy="2"/>
            </a:xfrm>
          </p:grpSpPr>
          <p:sp>
            <p:nvSpPr>
              <p:cNvPr id="3094" name="Freeform 19"/>
              <p:cNvSpPr>
                <a:spLocks/>
              </p:cNvSpPr>
              <p:nvPr/>
            </p:nvSpPr>
            <p:spPr bwMode="auto">
              <a:xfrm>
                <a:off x="718" y="-272"/>
                <a:ext cx="13067" cy="2"/>
              </a:xfrm>
              <a:custGeom>
                <a:avLst/>
                <a:gdLst>
                  <a:gd name="T0" fmla="*/ 0 w 13067"/>
                  <a:gd name="T1" fmla="*/ 0 h 2"/>
                  <a:gd name="T2" fmla="*/ 13067 w 13067"/>
                  <a:gd name="T3" fmla="*/ 0 h 2"/>
                  <a:gd name="T4" fmla="*/ 0 60000 65536"/>
                  <a:gd name="T5" fmla="*/ 0 60000 65536"/>
                </a:gdLst>
                <a:ahLst/>
                <a:cxnLst>
                  <a:cxn ang="T4">
                    <a:pos x="T0" y="T1"/>
                  </a:cxn>
                  <a:cxn ang="T5">
                    <a:pos x="T2" y="T3"/>
                  </a:cxn>
                </a:cxnLst>
                <a:rect l="0" t="0" r="r" b="b"/>
                <a:pathLst>
                  <a:path w="13067" h="2">
                    <a:moveTo>
                      <a:pt x="0" y="0"/>
                    </a:moveTo>
                    <a:lnTo>
                      <a:pt x="13067" y="0"/>
                    </a:lnTo>
                  </a:path>
                </a:pathLst>
              </a:custGeom>
              <a:noFill/>
              <a:ln w="12700">
                <a:solidFill>
                  <a:srgbClr val="9BBA58"/>
                </a:solidFill>
                <a:round/>
                <a:headEnd/>
                <a:tailEnd/>
              </a:ln>
              <a:extLst>
                <a:ext uri="{909E8E84-426E-40DD-AFC4-6F175D3DCCD1}">
                  <a14:hiddenFill xmlns:a14="http://schemas.microsoft.com/office/drawing/2010/main">
                    <a:solidFill>
                      <a:srgbClr val="FFFFFF"/>
                    </a:solidFill>
                  </a14:hiddenFill>
                </a:ext>
              </a:extLst>
            </p:spPr>
            <p:txBody>
              <a:bodyPr/>
              <a:lstStyle/>
              <a:p>
                <a:endParaRPr lang="hu-HU"/>
              </a:p>
            </p:txBody>
          </p:sp>
        </p:grpSp>
        <p:grpSp>
          <p:nvGrpSpPr>
            <p:cNvPr id="3092" name="Group 17"/>
            <p:cNvGrpSpPr>
              <a:grpSpLocks/>
            </p:cNvGrpSpPr>
            <p:nvPr/>
          </p:nvGrpSpPr>
          <p:grpSpPr bwMode="auto">
            <a:xfrm>
              <a:off x="718" y="-275"/>
              <a:ext cx="12954" cy="2"/>
              <a:chOff x="718" y="-275"/>
              <a:chExt cx="12954" cy="2"/>
            </a:xfrm>
          </p:grpSpPr>
          <p:sp>
            <p:nvSpPr>
              <p:cNvPr id="3093" name="Freeform 18"/>
              <p:cNvSpPr>
                <a:spLocks/>
              </p:cNvSpPr>
              <p:nvPr/>
            </p:nvSpPr>
            <p:spPr bwMode="auto">
              <a:xfrm>
                <a:off x="718" y="-275"/>
                <a:ext cx="12954" cy="2"/>
              </a:xfrm>
              <a:custGeom>
                <a:avLst/>
                <a:gdLst>
                  <a:gd name="T0" fmla="*/ 0 w 12954"/>
                  <a:gd name="T1" fmla="*/ 0 h 2"/>
                  <a:gd name="T2" fmla="*/ 12953 w 12954"/>
                  <a:gd name="T3" fmla="*/ 0 h 2"/>
                  <a:gd name="T4" fmla="*/ 0 60000 65536"/>
                  <a:gd name="T5" fmla="*/ 0 60000 65536"/>
                </a:gdLst>
                <a:ahLst/>
                <a:cxnLst>
                  <a:cxn ang="T4">
                    <a:pos x="T0" y="T1"/>
                  </a:cxn>
                  <a:cxn ang="T5">
                    <a:pos x="T2" y="T3"/>
                  </a:cxn>
                </a:cxnLst>
                <a:rect l="0" t="0" r="r" b="b"/>
                <a:pathLst>
                  <a:path w="12954" h="2">
                    <a:moveTo>
                      <a:pt x="0" y="0"/>
                    </a:moveTo>
                    <a:lnTo>
                      <a:pt x="12953" y="0"/>
                    </a:lnTo>
                  </a:path>
                </a:pathLst>
              </a:custGeom>
              <a:noFill/>
              <a:ln w="12700">
                <a:solidFill>
                  <a:srgbClr val="81C191"/>
                </a:solidFill>
                <a:round/>
                <a:headEnd/>
                <a:tailEnd/>
              </a:ln>
              <a:extLst>
                <a:ext uri="{909E8E84-426E-40DD-AFC4-6F175D3DCCD1}">
                  <a14:hiddenFill xmlns:a14="http://schemas.microsoft.com/office/drawing/2010/main">
                    <a:solidFill>
                      <a:srgbClr val="FFFFFF"/>
                    </a:solidFill>
                  </a14:hiddenFill>
                </a:ext>
              </a:extLst>
            </p:spPr>
            <p:txBody>
              <a:bodyPr/>
              <a:lstStyle/>
              <a:p>
                <a:endParaRPr lang="hu-HU"/>
              </a:p>
            </p:txBody>
          </p:sp>
        </p:grpSp>
      </p:grpSp>
      <p:sp>
        <p:nvSpPr>
          <p:cNvPr id="25" name="Rectangle 5">
            <a:extLst>
              <a:ext uri="{FF2B5EF4-FFF2-40B4-BE49-F238E27FC236}">
                <a16:creationId xmlns="" xmlns:a16="http://schemas.microsoft.com/office/drawing/2014/main" id="{82043C83-B781-416C-8F63-0ADA9B48C7D9}"/>
              </a:ext>
            </a:extLst>
          </p:cNvPr>
          <p:cNvSpPr/>
          <p:nvPr/>
        </p:nvSpPr>
        <p:spPr>
          <a:xfrm>
            <a:off x="115131" y="3712995"/>
            <a:ext cx="210312" cy="1095543"/>
          </a:xfrm>
          <a:prstGeom prst="rect">
            <a:avLst/>
          </a:prstGeom>
        </p:spPr>
        <p:txBody>
          <a:bodyPr vert="vert270" wrap="none" lIns="0" tIns="0" rIns="0" bIns="0"/>
          <a:lstStyle/>
          <a:p>
            <a:pPr eaLnBrk="1" fontAlgn="auto" hangingPunct="1">
              <a:spcBef>
                <a:spcPts val="0"/>
              </a:spcBef>
              <a:spcAft>
                <a:spcPts val="0"/>
              </a:spcAft>
              <a:defRPr/>
            </a:pPr>
            <a:r>
              <a:rPr lang="en-US" sz="1600" b="1" i="1" dirty="0">
                <a:solidFill>
                  <a:srgbClr val="77C597"/>
                </a:solidFill>
                <a:latin typeface="Calibri"/>
              </a:rPr>
              <a:t>Research group</a:t>
            </a:r>
          </a:p>
        </p:txBody>
      </p:sp>
      <p:sp>
        <p:nvSpPr>
          <p:cNvPr id="3086" name="28 CuadroTexto"/>
          <p:cNvSpPr txBox="1">
            <a:spLocks noChangeArrowheads="1"/>
          </p:cNvSpPr>
          <p:nvPr/>
        </p:nvSpPr>
        <p:spPr bwMode="auto">
          <a:xfrm>
            <a:off x="1408113" y="260468"/>
            <a:ext cx="5895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sv-SE" altLang="es-ES" sz="2400" dirty="0" smtClean="0">
                <a:solidFill>
                  <a:srgbClr val="31363D"/>
                </a:solidFill>
              </a:rPr>
              <a:t>Vaccination strategies for varicella</a:t>
            </a:r>
            <a:r>
              <a:rPr lang="hu-HU" altLang="es-ES" sz="2400" dirty="0" smtClean="0">
                <a:solidFill>
                  <a:srgbClr val="31363D"/>
                </a:solidFill>
              </a:rPr>
              <a:t> </a:t>
            </a:r>
            <a:r>
              <a:rPr lang="sv-SE" altLang="es-ES" sz="2400" dirty="0" smtClean="0">
                <a:solidFill>
                  <a:srgbClr val="31363D"/>
                </a:solidFill>
              </a:rPr>
              <a:t>in Hungary</a:t>
            </a:r>
            <a:endParaRPr lang="sv-SE" altLang="es-ES" sz="2400" dirty="0">
              <a:solidFill>
                <a:srgbClr val="31363D"/>
              </a:solidFill>
            </a:endParaRPr>
          </a:p>
        </p:txBody>
      </p:sp>
      <p:pic>
        <p:nvPicPr>
          <p:cNvPr id="308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15888"/>
            <a:ext cx="1408113"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 xmlns:a16="http://schemas.microsoft.com/office/drawing/2014/main" id="{2D9EC31A-4550-42D0-973A-369AEB8A85C5}"/>
              </a:ext>
            </a:extLst>
          </p:cNvPr>
          <p:cNvSpPr/>
          <p:nvPr/>
        </p:nvSpPr>
        <p:spPr>
          <a:xfrm>
            <a:off x="7304088" y="213333"/>
            <a:ext cx="1692275" cy="59202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dirty="0">
                <a:solidFill>
                  <a:srgbClr val="887B56"/>
                </a:solidFill>
              </a:rPr>
              <a:t>HU-MATHS-IN</a:t>
            </a:r>
            <a:endParaRPr lang="es-ES" dirty="0"/>
          </a:p>
        </p:txBody>
      </p:sp>
      <p:sp>
        <p:nvSpPr>
          <p:cNvPr id="3089" name="CuadroTexto 3"/>
          <p:cNvSpPr txBox="1">
            <a:spLocks noChangeArrowheads="1"/>
          </p:cNvSpPr>
          <p:nvPr/>
        </p:nvSpPr>
        <p:spPr bwMode="auto">
          <a:xfrm>
            <a:off x="2366963" y="2936875"/>
            <a:ext cx="55387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hu-HU" altLang="es-ES" dirty="0" smtClean="0"/>
              <a:t>Public </a:t>
            </a:r>
            <a:r>
              <a:rPr lang="hu-HU" altLang="es-ES" dirty="0" err="1" smtClean="0"/>
              <a:t>health</a:t>
            </a:r>
            <a:r>
              <a:rPr lang="hu-HU" altLang="es-ES" dirty="0" smtClean="0"/>
              <a:t>, </a:t>
            </a:r>
            <a:r>
              <a:rPr lang="hu-HU" altLang="es-ES" dirty="0" err="1" smtClean="0"/>
              <a:t>epidemiology</a:t>
            </a:r>
            <a:endParaRPr lang="en-US" altLang="es-ES" dirty="0"/>
          </a:p>
          <a:p>
            <a:endParaRPr lang="es-ES" altLang="es-ES" dirty="0"/>
          </a:p>
        </p:txBody>
      </p:sp>
      <p:sp>
        <p:nvSpPr>
          <p:cNvPr id="3090" name="Rectangle 12"/>
          <p:cNvSpPr>
            <a:spLocks noChangeArrowheads="1"/>
          </p:cNvSpPr>
          <p:nvPr/>
        </p:nvSpPr>
        <p:spPr bwMode="auto">
          <a:xfrm>
            <a:off x="3999501" y="3528924"/>
            <a:ext cx="4482512" cy="1382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indent="8001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indent="0" eaLnBrk="1" hangingPunct="1">
              <a:lnSpc>
                <a:spcPts val="2450"/>
              </a:lnSpc>
              <a:spcBef>
                <a:spcPts val="3775"/>
              </a:spcBef>
            </a:pPr>
            <a:r>
              <a:rPr lang="hu-HU" altLang="es-ES" sz="2000" b="1" dirty="0" err="1" smtClean="0">
                <a:solidFill>
                  <a:srgbClr val="77C597"/>
                </a:solidFill>
              </a:rPr>
              <a:t>Mathematical</a:t>
            </a:r>
            <a:r>
              <a:rPr lang="hu-HU" altLang="es-ES" sz="2000" b="1" dirty="0" smtClean="0">
                <a:solidFill>
                  <a:srgbClr val="77C597"/>
                </a:solidFill>
              </a:rPr>
              <a:t> </a:t>
            </a:r>
            <a:r>
              <a:rPr lang="hu-HU" altLang="es-ES" sz="2000" b="1" dirty="0" err="1" smtClean="0">
                <a:solidFill>
                  <a:srgbClr val="77C597"/>
                </a:solidFill>
              </a:rPr>
              <a:t>study</a:t>
            </a:r>
            <a:r>
              <a:rPr lang="hu-HU" altLang="es-ES" sz="2000" b="1" dirty="0" smtClean="0">
                <a:solidFill>
                  <a:srgbClr val="77C597"/>
                </a:solidFill>
              </a:rPr>
              <a:t> and computer </a:t>
            </a:r>
            <a:r>
              <a:rPr lang="hu-HU" altLang="es-ES" sz="2000" b="1" dirty="0" err="1" smtClean="0">
                <a:solidFill>
                  <a:srgbClr val="77C597"/>
                </a:solidFill>
              </a:rPr>
              <a:t>simulations</a:t>
            </a:r>
            <a:r>
              <a:rPr lang="hu-HU" altLang="es-ES" sz="2000" b="1" dirty="0" smtClean="0">
                <a:solidFill>
                  <a:srgbClr val="77C597"/>
                </a:solidFill>
              </a:rPr>
              <a:t> </a:t>
            </a:r>
            <a:r>
              <a:rPr lang="hu-HU" altLang="es-ES" sz="2000" b="1" dirty="0" err="1" smtClean="0">
                <a:solidFill>
                  <a:srgbClr val="77C597"/>
                </a:solidFill>
              </a:rPr>
              <a:t>in</a:t>
            </a:r>
            <a:r>
              <a:rPr lang="hu-HU" altLang="es-ES" sz="2000" b="1" dirty="0" smtClean="0">
                <a:solidFill>
                  <a:srgbClr val="77C597"/>
                </a:solidFill>
              </a:rPr>
              <a:t> </a:t>
            </a:r>
            <a:r>
              <a:rPr lang="hu-HU" altLang="es-ES" sz="2000" b="1" dirty="0" err="1" smtClean="0">
                <a:solidFill>
                  <a:srgbClr val="77C597"/>
                </a:solidFill>
              </a:rPr>
              <a:t>mathematical</a:t>
            </a:r>
            <a:r>
              <a:rPr lang="hu-HU" altLang="es-ES" sz="2000" b="1" dirty="0" smtClean="0">
                <a:solidFill>
                  <a:srgbClr val="77C597"/>
                </a:solidFill>
              </a:rPr>
              <a:t> </a:t>
            </a:r>
            <a:r>
              <a:rPr lang="hu-HU" altLang="es-ES" sz="2000" b="1" dirty="0" err="1" smtClean="0">
                <a:solidFill>
                  <a:srgbClr val="77C597"/>
                </a:solidFill>
              </a:rPr>
              <a:t>epidemiology</a:t>
            </a:r>
            <a:r>
              <a:rPr lang="hu-HU" altLang="es-ES" sz="2000" b="1" dirty="0" smtClean="0">
                <a:solidFill>
                  <a:srgbClr val="77C597"/>
                </a:solidFill>
              </a:rPr>
              <a:t>. </a:t>
            </a:r>
            <a:r>
              <a:rPr lang="hu-HU" altLang="es-ES" sz="2000" b="1" dirty="0" err="1" smtClean="0">
                <a:solidFill>
                  <a:srgbClr val="77C597"/>
                </a:solidFill>
              </a:rPr>
              <a:t>Delay</a:t>
            </a:r>
            <a:r>
              <a:rPr lang="hu-HU" altLang="es-ES" sz="2000" b="1" dirty="0" smtClean="0">
                <a:solidFill>
                  <a:srgbClr val="77C597"/>
                </a:solidFill>
              </a:rPr>
              <a:t> and </a:t>
            </a:r>
            <a:r>
              <a:rPr lang="hu-HU" altLang="es-ES" sz="2000" b="1" dirty="0" err="1" smtClean="0">
                <a:solidFill>
                  <a:srgbClr val="77C597"/>
                </a:solidFill>
              </a:rPr>
              <a:t>hybrid</a:t>
            </a:r>
            <a:r>
              <a:rPr lang="hu-HU" altLang="es-ES" sz="2000" b="1" dirty="0" smtClean="0">
                <a:solidFill>
                  <a:srgbClr val="77C597"/>
                </a:solidFill>
              </a:rPr>
              <a:t> </a:t>
            </a:r>
            <a:r>
              <a:rPr lang="hu-HU" altLang="es-ES" sz="2000" b="1" dirty="0" err="1" smtClean="0">
                <a:solidFill>
                  <a:srgbClr val="77C597"/>
                </a:solidFill>
              </a:rPr>
              <a:t>models</a:t>
            </a:r>
            <a:r>
              <a:rPr lang="hu-HU" altLang="es-ES" sz="2000" b="1" dirty="0" smtClean="0">
                <a:solidFill>
                  <a:srgbClr val="77C597"/>
                </a:solidFill>
              </a:rPr>
              <a:t>, </a:t>
            </a:r>
            <a:r>
              <a:rPr lang="hu-HU" altLang="es-ES" sz="2000" b="1" dirty="0" err="1" smtClean="0">
                <a:solidFill>
                  <a:srgbClr val="77C597"/>
                </a:solidFill>
              </a:rPr>
              <a:t>networks</a:t>
            </a:r>
            <a:r>
              <a:rPr lang="hu-HU" altLang="es-ES" sz="2000" b="1" dirty="0" smtClean="0">
                <a:solidFill>
                  <a:srgbClr val="77C597"/>
                </a:solidFill>
              </a:rPr>
              <a:t>. </a:t>
            </a:r>
          </a:p>
        </p:txBody>
      </p:sp>
      <p:sp>
        <p:nvSpPr>
          <p:cNvPr id="24" name="4 Rectángulo"/>
          <p:cNvSpPr/>
          <p:nvPr/>
        </p:nvSpPr>
        <p:spPr>
          <a:xfrm>
            <a:off x="539750" y="4135884"/>
            <a:ext cx="2160000" cy="595035"/>
          </a:xfrm>
          <a:prstGeom prst="rect">
            <a:avLst/>
          </a:prstGeom>
          <a:solidFill>
            <a:srgbClr val="FFFFFF"/>
          </a:solidFill>
          <a:ln w="25400" cap="flat">
            <a:solidFill>
              <a:schemeClr val="bg1"/>
            </a:solidFill>
            <a:prstDash val="solid"/>
            <a:bevel/>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defRPr/>
            </a:pPr>
            <a:r>
              <a:rPr lang="hu-HU" sz="1600" dirty="0" err="1" smtClean="0">
                <a:solidFill>
                  <a:srgbClr val="897C57"/>
                </a:solidFill>
              </a:rPr>
              <a:t>Epidelay</a:t>
            </a:r>
            <a:r>
              <a:rPr lang="hu-HU" sz="1600" dirty="0" smtClean="0">
                <a:solidFill>
                  <a:srgbClr val="897C57"/>
                </a:solidFill>
              </a:rPr>
              <a:t> Group</a:t>
            </a:r>
          </a:p>
          <a:p>
            <a:pPr>
              <a:defRPr/>
            </a:pPr>
            <a:r>
              <a:rPr lang="hu-HU" sz="1600" dirty="0" smtClean="0">
                <a:solidFill>
                  <a:srgbClr val="897C57"/>
                </a:solidFill>
              </a:rPr>
              <a:t>Bolyai Institute</a:t>
            </a:r>
            <a:endParaRPr lang="es-ES" sz="1600" dirty="0">
              <a:solidFill>
                <a:srgbClr val="897C57"/>
              </a:solidFill>
            </a:endParaRPr>
          </a:p>
        </p:txBody>
      </p:sp>
      <p:pic>
        <p:nvPicPr>
          <p:cNvPr id="27" name="Kép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12556" y="4039150"/>
            <a:ext cx="874139" cy="872026"/>
          </a:xfrm>
          <a:prstGeom prst="rect">
            <a:avLst/>
          </a:prstGeom>
        </p:spPr>
      </p:pic>
      <p:pic>
        <p:nvPicPr>
          <p:cNvPr id="28" name="Kép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9275" y="5914336"/>
            <a:ext cx="2493193" cy="579227"/>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object 3"/>
          <p:cNvSpPr>
            <a:spLocks noChangeArrowheads="1"/>
          </p:cNvSpPr>
          <p:nvPr/>
        </p:nvSpPr>
        <p:spPr bwMode="auto">
          <a:xfrm>
            <a:off x="-9525" y="130175"/>
            <a:ext cx="9144000" cy="792163"/>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s-ES" altLang="es-ES"/>
          </a:p>
        </p:txBody>
      </p:sp>
      <p:pic>
        <p:nvPicPr>
          <p:cNvPr id="409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15888"/>
            <a:ext cx="1408113"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5"/>
          <p:cNvSpPr>
            <a:spLocks noChangeArrowheads="1"/>
          </p:cNvSpPr>
          <p:nvPr/>
        </p:nvSpPr>
        <p:spPr bwMode="auto">
          <a:xfrm>
            <a:off x="0" y="96838"/>
            <a:ext cx="42863" cy="11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s-ES" sz="1000" baseline="30000">
                <a:solidFill>
                  <a:srgbClr val="191F1A"/>
                </a:solidFill>
              </a:rPr>
              <a:t>1</a:t>
            </a:r>
          </a:p>
        </p:txBody>
      </p:sp>
      <p:sp>
        <p:nvSpPr>
          <p:cNvPr id="4101" name="Rectangle 7"/>
          <p:cNvSpPr>
            <a:spLocks noChangeArrowheads="1"/>
          </p:cNvSpPr>
          <p:nvPr/>
        </p:nvSpPr>
        <p:spPr bwMode="auto">
          <a:xfrm>
            <a:off x="258763" y="1107694"/>
            <a:ext cx="6737260" cy="1865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Aft>
                <a:spcPts val="1200"/>
              </a:spcAft>
            </a:pPr>
            <a:r>
              <a:rPr lang="en-US" altLang="es-ES" sz="1600" b="1" dirty="0" smtClean="0">
                <a:solidFill>
                  <a:srgbClr val="333333"/>
                </a:solidFill>
              </a:rPr>
              <a:t>Challenges &amp; Goals</a:t>
            </a:r>
          </a:p>
          <a:p>
            <a:pPr algn="just" eaLnBrk="1" hangingPunct="1">
              <a:lnSpc>
                <a:spcPts val="2213"/>
              </a:lnSpc>
              <a:tabLst>
                <a:tab pos="180000" algn="l"/>
              </a:tabLst>
            </a:pPr>
            <a:r>
              <a:rPr lang="en-US" altLang="es-ES" sz="1600" dirty="0" smtClean="0">
                <a:solidFill>
                  <a:srgbClr val="77C597"/>
                </a:solidFill>
              </a:rPr>
              <a:t>•</a:t>
            </a:r>
            <a:r>
              <a:rPr lang="en-US" altLang="es-ES" sz="1600" dirty="0" smtClean="0">
                <a:solidFill>
                  <a:srgbClr val="77C597"/>
                </a:solidFill>
              </a:rPr>
              <a:t>	</a:t>
            </a:r>
            <a:r>
              <a:rPr lang="en-US" altLang="es-ES" sz="1600" dirty="0" smtClean="0">
                <a:solidFill>
                  <a:srgbClr val="31363D"/>
                </a:solidFill>
              </a:rPr>
              <a:t>I</a:t>
            </a:r>
            <a:r>
              <a:rPr lang="en-US" altLang="es-ES" sz="1600" dirty="0" smtClean="0">
                <a:solidFill>
                  <a:srgbClr val="31363D"/>
                </a:solidFill>
              </a:rPr>
              <a:t>ncorporate vaccination strategies in hybrid age-structured model, and assess:</a:t>
            </a:r>
          </a:p>
          <a:p>
            <a:pPr algn="just" eaLnBrk="1" hangingPunct="1">
              <a:lnSpc>
                <a:spcPts val="2213"/>
              </a:lnSpc>
              <a:tabLst>
                <a:tab pos="180000" algn="l"/>
              </a:tabLst>
            </a:pPr>
            <a:r>
              <a:rPr lang="en-US" altLang="es-ES" sz="1600" dirty="0" smtClean="0">
                <a:solidFill>
                  <a:srgbClr val="77C597"/>
                </a:solidFill>
              </a:rPr>
              <a:t>•	</a:t>
            </a:r>
            <a:r>
              <a:rPr lang="en-US" altLang="es-ES" sz="1600" dirty="0" smtClean="0">
                <a:solidFill>
                  <a:srgbClr val="31363D"/>
                </a:solidFill>
              </a:rPr>
              <a:t>the impact of vaccination on the incidence of varicella and zoster </a:t>
            </a:r>
          </a:p>
          <a:p>
            <a:pPr algn="just" eaLnBrk="1" hangingPunct="1">
              <a:lnSpc>
                <a:spcPts val="2213"/>
              </a:lnSpc>
              <a:tabLst>
                <a:tab pos="180000" algn="l"/>
              </a:tabLst>
            </a:pPr>
            <a:r>
              <a:rPr lang="en-US" altLang="es-ES" sz="1600" dirty="0" smtClean="0">
                <a:solidFill>
                  <a:srgbClr val="77C597"/>
                </a:solidFill>
              </a:rPr>
              <a:t>•</a:t>
            </a:r>
            <a:r>
              <a:rPr lang="en-US" altLang="es-ES" sz="1600" dirty="0" smtClean="0">
                <a:solidFill>
                  <a:srgbClr val="31363D"/>
                </a:solidFill>
              </a:rPr>
              <a:t>	</a:t>
            </a:r>
            <a:r>
              <a:rPr lang="en-US" altLang="es-ES" sz="1600" dirty="0" smtClean="0">
                <a:solidFill>
                  <a:srgbClr val="31363D"/>
                </a:solidFill>
              </a:rPr>
              <a:t>indirect effects: the impact of exogenous boosting on zoster</a:t>
            </a:r>
            <a:br>
              <a:rPr lang="en-US" altLang="es-ES" sz="1600" dirty="0" smtClean="0">
                <a:solidFill>
                  <a:srgbClr val="31363D"/>
                </a:solidFill>
              </a:rPr>
            </a:br>
            <a:r>
              <a:rPr lang="en-US" altLang="es-ES" sz="1600" dirty="0" smtClean="0">
                <a:solidFill>
                  <a:srgbClr val="31363D"/>
                </a:solidFill>
              </a:rPr>
              <a:t>    incidence, age shift in varicella cases.</a:t>
            </a:r>
          </a:p>
          <a:p>
            <a:pPr algn="just" eaLnBrk="1" hangingPunct="1">
              <a:lnSpc>
                <a:spcPts val="2213"/>
              </a:lnSpc>
              <a:tabLst>
                <a:tab pos="180000" algn="l"/>
              </a:tabLst>
            </a:pPr>
            <a:r>
              <a:rPr lang="en-US" altLang="es-ES" sz="1600" dirty="0" smtClean="0">
                <a:solidFill>
                  <a:srgbClr val="77C597"/>
                </a:solidFill>
              </a:rPr>
              <a:t>•	</a:t>
            </a:r>
            <a:r>
              <a:rPr lang="en-US" altLang="es-ES" sz="1600" dirty="0" smtClean="0">
                <a:solidFill>
                  <a:srgbClr val="31363D"/>
                </a:solidFill>
              </a:rPr>
              <a:t>the effect of various vaccination strategies and </a:t>
            </a:r>
            <a:r>
              <a:rPr lang="en-US" sz="1600" dirty="0" smtClean="0">
                <a:solidFill>
                  <a:srgbClr val="31363D"/>
                </a:solidFill>
              </a:rPr>
              <a:t>their cost-effectiveness</a:t>
            </a:r>
            <a:r>
              <a:rPr lang="en-US" sz="1600" b="1" dirty="0" smtClean="0"/>
              <a:t>. </a:t>
            </a:r>
            <a:endParaRPr lang="en-US" sz="1600" b="1" dirty="0"/>
          </a:p>
        </p:txBody>
      </p:sp>
      <p:sp>
        <p:nvSpPr>
          <p:cNvPr id="4102" name="Rectangle 9"/>
          <p:cNvSpPr>
            <a:spLocks noChangeArrowheads="1"/>
          </p:cNvSpPr>
          <p:nvPr/>
        </p:nvSpPr>
        <p:spPr bwMode="auto">
          <a:xfrm>
            <a:off x="4797425" y="5943929"/>
            <a:ext cx="4046538" cy="482749"/>
          </a:xfrm>
          <a:prstGeom prst="rect">
            <a:avLst/>
          </a:prstGeom>
          <a:solidFill>
            <a:srgbClr val="81C19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700"/>
              </a:lnSpc>
            </a:pPr>
            <a:r>
              <a:rPr lang="hu-HU" altLang="es-ES" sz="1400" i="1" dirty="0" err="1" smtClean="0">
                <a:solidFill>
                  <a:srgbClr val="31363D"/>
                </a:solidFill>
              </a:rPr>
              <a:t>Dynamic</a:t>
            </a:r>
            <a:r>
              <a:rPr lang="hu-HU" altLang="es-ES" sz="1400" i="1" dirty="0" smtClean="0">
                <a:solidFill>
                  <a:srgbClr val="31363D"/>
                </a:solidFill>
              </a:rPr>
              <a:t> </a:t>
            </a:r>
            <a:r>
              <a:rPr lang="hu-HU" altLang="es-ES" sz="1400" i="1" dirty="0" err="1" smtClean="0">
                <a:solidFill>
                  <a:srgbClr val="31363D"/>
                </a:solidFill>
              </a:rPr>
              <a:t>simulations</a:t>
            </a:r>
            <a:r>
              <a:rPr lang="hu-HU" altLang="es-ES" sz="1400" i="1" dirty="0" smtClean="0">
                <a:solidFill>
                  <a:srgbClr val="31363D"/>
                </a:solidFill>
              </a:rPr>
              <a:t> of </a:t>
            </a:r>
            <a:r>
              <a:rPr lang="hu-HU" altLang="es-ES" sz="1400" i="1" dirty="0" err="1" smtClean="0">
                <a:solidFill>
                  <a:srgbClr val="31363D"/>
                </a:solidFill>
              </a:rPr>
              <a:t>vaccination</a:t>
            </a:r>
            <a:r>
              <a:rPr lang="hu-HU" altLang="es-ES" sz="1400" i="1" dirty="0" smtClean="0">
                <a:solidFill>
                  <a:srgbClr val="31363D"/>
                </a:solidFill>
              </a:rPr>
              <a:t>: an </a:t>
            </a:r>
            <a:r>
              <a:rPr lang="hu-HU" altLang="es-ES" sz="1400" i="1" dirty="0" err="1" smtClean="0">
                <a:solidFill>
                  <a:srgbClr val="31363D"/>
                </a:solidFill>
              </a:rPr>
              <a:t>effective</a:t>
            </a:r>
            <a:r>
              <a:rPr lang="hu-HU" altLang="es-ES" sz="1400" i="1" dirty="0" smtClean="0">
                <a:solidFill>
                  <a:srgbClr val="31363D"/>
                </a:solidFill>
              </a:rPr>
              <a:t> and a </a:t>
            </a:r>
            <a:r>
              <a:rPr lang="hu-HU" altLang="es-ES" sz="1400" i="1" dirty="0" err="1" smtClean="0">
                <a:solidFill>
                  <a:srgbClr val="31363D"/>
                </a:solidFill>
              </a:rPr>
              <a:t>temporary</a:t>
            </a:r>
            <a:r>
              <a:rPr lang="hu-HU" altLang="es-ES" sz="1400" i="1" dirty="0" smtClean="0">
                <a:solidFill>
                  <a:srgbClr val="31363D"/>
                </a:solidFill>
              </a:rPr>
              <a:t> </a:t>
            </a:r>
            <a:r>
              <a:rPr lang="hu-HU" altLang="es-ES" sz="1400" i="1" dirty="0" err="1" smtClean="0">
                <a:solidFill>
                  <a:srgbClr val="31363D"/>
                </a:solidFill>
              </a:rPr>
              <a:t>case</a:t>
            </a:r>
            <a:r>
              <a:rPr lang="hu-HU" altLang="es-ES" sz="1400" i="1" dirty="0" smtClean="0">
                <a:solidFill>
                  <a:srgbClr val="31363D"/>
                </a:solidFill>
              </a:rPr>
              <a:t>. </a:t>
            </a:r>
            <a:endParaRPr lang="en-US" altLang="es-ES" sz="1400" i="1" dirty="0">
              <a:solidFill>
                <a:srgbClr val="31363D"/>
              </a:solidFill>
            </a:endParaRPr>
          </a:p>
        </p:txBody>
      </p:sp>
      <p:sp>
        <p:nvSpPr>
          <p:cNvPr id="4108" name="28 CuadroTexto"/>
          <p:cNvSpPr txBox="1">
            <a:spLocks noChangeArrowheads="1"/>
          </p:cNvSpPr>
          <p:nvPr/>
        </p:nvSpPr>
        <p:spPr bwMode="auto">
          <a:xfrm>
            <a:off x="1408113" y="279322"/>
            <a:ext cx="5895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sv-SE" altLang="es-ES" sz="2400" dirty="0" smtClean="0">
                <a:solidFill>
                  <a:srgbClr val="31363D"/>
                </a:solidFill>
              </a:rPr>
              <a:t>Vaccination strategies for varicella in Hungary</a:t>
            </a:r>
            <a:endParaRPr lang="sv-SE" altLang="es-ES" sz="2400" dirty="0">
              <a:solidFill>
                <a:srgbClr val="31363D"/>
              </a:solidFill>
            </a:endParaRPr>
          </a:p>
        </p:txBody>
      </p:sp>
      <p:sp>
        <p:nvSpPr>
          <p:cNvPr id="14" name="Rectangle 1">
            <a:extLst>
              <a:ext uri="{FF2B5EF4-FFF2-40B4-BE49-F238E27FC236}">
                <a16:creationId xmlns="" xmlns:a16="http://schemas.microsoft.com/office/drawing/2014/main" id="{2D9EC31A-4550-42D0-973A-369AEB8A85C5}"/>
              </a:ext>
            </a:extLst>
          </p:cNvPr>
          <p:cNvSpPr/>
          <p:nvPr/>
        </p:nvSpPr>
        <p:spPr>
          <a:xfrm>
            <a:off x="7304088" y="213333"/>
            <a:ext cx="1692275" cy="59202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dirty="0">
                <a:solidFill>
                  <a:srgbClr val="887B56"/>
                </a:solidFill>
              </a:rPr>
              <a:t>HU-MATHS-IN</a:t>
            </a:r>
            <a:endParaRPr lang="es-ES" dirty="0"/>
          </a:p>
        </p:txBody>
      </p:sp>
      <p:pic>
        <p:nvPicPr>
          <p:cNvPr id="4" name="Kép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64213" y="3050600"/>
            <a:ext cx="3240000" cy="2570937"/>
          </a:xfrm>
          <a:prstGeom prst="rect">
            <a:avLst/>
          </a:prstGeom>
        </p:spPr>
      </p:pic>
      <p:pic>
        <p:nvPicPr>
          <p:cNvPr id="6" name="Kép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6100" y="3050600"/>
            <a:ext cx="3960000" cy="3465000"/>
          </a:xfrm>
          <a:prstGeom prst="rect">
            <a:avLst/>
          </a:prstGeom>
        </p:spPr>
      </p:pic>
      <p:pic>
        <p:nvPicPr>
          <p:cNvPr id="7" name="Kép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4212" y="1094124"/>
            <a:ext cx="564813" cy="564813"/>
          </a:xfrm>
          <a:prstGeom prst="rect">
            <a:avLst/>
          </a:prstGeom>
        </p:spPr>
      </p:pic>
      <p:pic>
        <p:nvPicPr>
          <p:cNvPr id="8" name="Kép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82619" y="993481"/>
            <a:ext cx="721593" cy="721593"/>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object 3"/>
          <p:cNvSpPr>
            <a:spLocks noChangeArrowheads="1"/>
          </p:cNvSpPr>
          <p:nvPr/>
        </p:nvSpPr>
        <p:spPr bwMode="auto">
          <a:xfrm>
            <a:off x="-9525" y="130175"/>
            <a:ext cx="9144000" cy="792163"/>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s-ES" altLang="es-ES"/>
          </a:p>
        </p:txBody>
      </p:sp>
      <p:pic>
        <p:nvPicPr>
          <p:cNvPr id="512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6213" y="152400"/>
            <a:ext cx="12319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6"/>
          <p:cNvSpPr>
            <a:spLocks noChangeArrowheads="1"/>
          </p:cNvSpPr>
          <p:nvPr/>
        </p:nvSpPr>
        <p:spPr bwMode="auto">
          <a:xfrm>
            <a:off x="268288" y="1355725"/>
            <a:ext cx="5632450"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58775" indent="-3683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2313"/>
              </a:spcAft>
            </a:pPr>
            <a:r>
              <a:rPr lang="en-US" altLang="es-ES" sz="1600" b="1">
                <a:solidFill>
                  <a:srgbClr val="31363D"/>
                </a:solidFill>
              </a:rPr>
              <a:t>Mathematical and computational methods and techniques applied</a:t>
            </a:r>
          </a:p>
        </p:txBody>
      </p:sp>
      <p:sp>
        <p:nvSpPr>
          <p:cNvPr id="5125" name="Rectangle 7"/>
          <p:cNvSpPr>
            <a:spLocks noChangeArrowheads="1"/>
          </p:cNvSpPr>
          <p:nvPr/>
        </p:nvSpPr>
        <p:spPr bwMode="auto">
          <a:xfrm>
            <a:off x="268288" y="1752600"/>
            <a:ext cx="854075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68300" indent="-3683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1200"/>
              </a:spcBef>
              <a:buClr>
                <a:srgbClr val="81C191"/>
              </a:buClr>
              <a:buFont typeface="Calibri" panose="020F0502020204030204" pitchFamily="34" charset="0"/>
              <a:buChar char="•"/>
            </a:pPr>
            <a:r>
              <a:rPr lang="en-US" sz="1600" dirty="0" smtClean="0"/>
              <a:t>Construction of a state-of-the-art transmission model that is the most realistic, by incorporating age structure, contact patterns, maternal antibodies, vaccine efficacy and waning, exogenous boosting.</a:t>
            </a:r>
            <a:endParaRPr lang="en-US" altLang="es-ES" sz="1600" dirty="0" smtClean="0">
              <a:solidFill>
                <a:srgbClr val="333333"/>
              </a:solidFill>
            </a:endParaRPr>
          </a:p>
          <a:p>
            <a:pPr algn="just" eaLnBrk="1" hangingPunct="1">
              <a:spcBef>
                <a:spcPts val="1200"/>
              </a:spcBef>
              <a:buClr>
                <a:srgbClr val="81C191"/>
              </a:buClr>
              <a:buFont typeface="Calibri" panose="020F0502020204030204" pitchFamily="34" charset="0"/>
              <a:buChar char="•"/>
            </a:pPr>
            <a:r>
              <a:rPr lang="en-US" altLang="es-ES" sz="1600" dirty="0" smtClean="0"/>
              <a:t>Programming framework to generate and handle large compartmental systems (Wolfram Mathematica)</a:t>
            </a:r>
          </a:p>
          <a:p>
            <a:pPr algn="just" eaLnBrk="1" hangingPunct="1">
              <a:spcBef>
                <a:spcPts val="1200"/>
              </a:spcBef>
              <a:buClr>
                <a:srgbClr val="81C191"/>
              </a:buClr>
              <a:buFont typeface="Calibri" panose="020F0502020204030204" pitchFamily="34" charset="0"/>
              <a:buChar char="•"/>
            </a:pPr>
            <a:r>
              <a:rPr lang="en-US" sz="1600" dirty="0" smtClean="0"/>
              <a:t>Combination of analytical (compartmental models, nonlinear impulsive systems, next generation operator, spectral analysis), statistical, numerical, computational (e.g. fitting, sensitivity, optimization …),  as well as epidemiological and simulation tools.</a:t>
            </a:r>
            <a:endParaRPr lang="en-US" sz="1600" dirty="0"/>
          </a:p>
        </p:txBody>
      </p:sp>
      <p:sp>
        <p:nvSpPr>
          <p:cNvPr id="5126" name="Rectangle 8"/>
          <p:cNvSpPr>
            <a:spLocks noChangeArrowheads="1"/>
          </p:cNvSpPr>
          <p:nvPr/>
        </p:nvSpPr>
        <p:spPr bwMode="auto">
          <a:xfrm>
            <a:off x="666857" y="6131722"/>
            <a:ext cx="8142181" cy="407988"/>
          </a:xfrm>
          <a:prstGeom prst="rect">
            <a:avLst/>
          </a:prstGeom>
          <a:solidFill>
            <a:srgbClr val="81C19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675"/>
              </a:lnSpc>
            </a:pPr>
            <a:r>
              <a:rPr lang="hu-HU" altLang="es-ES" sz="1400" i="1" dirty="0" smtClean="0">
                <a:solidFill>
                  <a:srgbClr val="31363C"/>
                </a:solidFill>
              </a:rPr>
              <a:t>The </a:t>
            </a:r>
            <a:r>
              <a:rPr lang="hu-HU" altLang="es-ES" sz="1400" i="1" dirty="0" err="1" smtClean="0">
                <a:solidFill>
                  <a:srgbClr val="31363C"/>
                </a:solidFill>
              </a:rPr>
              <a:t>transmission</a:t>
            </a:r>
            <a:r>
              <a:rPr lang="hu-HU" altLang="es-ES" sz="1400" i="1" dirty="0" smtClean="0">
                <a:solidFill>
                  <a:srgbClr val="31363C"/>
                </a:solidFill>
              </a:rPr>
              <a:t> </a:t>
            </a:r>
            <a:r>
              <a:rPr lang="hu-HU" altLang="es-ES" sz="1400" i="1" dirty="0" err="1" smtClean="0">
                <a:solidFill>
                  <a:srgbClr val="31363C"/>
                </a:solidFill>
              </a:rPr>
              <a:t>scheme</a:t>
            </a:r>
            <a:r>
              <a:rPr lang="hu-HU" altLang="es-ES" sz="1400" i="1" dirty="0" smtClean="0">
                <a:solidFill>
                  <a:srgbClr val="31363C"/>
                </a:solidFill>
              </a:rPr>
              <a:t> and „</a:t>
            </a:r>
            <a:r>
              <a:rPr lang="hu-HU" altLang="es-ES" sz="1400" i="1" dirty="0" err="1" smtClean="0">
                <a:solidFill>
                  <a:srgbClr val="31363C"/>
                </a:solidFill>
              </a:rPr>
              <a:t>master</a:t>
            </a:r>
            <a:r>
              <a:rPr lang="hu-HU" altLang="es-ES" sz="1400" i="1" dirty="0" smtClean="0">
                <a:solidFill>
                  <a:srgbClr val="31363C"/>
                </a:solidFill>
              </a:rPr>
              <a:t>” </a:t>
            </a:r>
            <a:r>
              <a:rPr lang="hu-HU" altLang="es-ES" sz="1400" i="1" dirty="0" err="1" smtClean="0">
                <a:solidFill>
                  <a:srgbClr val="31363C"/>
                </a:solidFill>
              </a:rPr>
              <a:t>equation</a:t>
            </a:r>
            <a:r>
              <a:rPr lang="hu-HU" altLang="es-ES" sz="1400" i="1" dirty="0" smtClean="0">
                <a:solidFill>
                  <a:srgbClr val="31363C"/>
                </a:solidFill>
              </a:rPr>
              <a:t> of an </a:t>
            </a:r>
            <a:r>
              <a:rPr lang="hu-HU" altLang="es-ES" sz="1400" i="1" dirty="0" err="1" smtClean="0">
                <a:solidFill>
                  <a:srgbClr val="31363C"/>
                </a:solidFill>
              </a:rPr>
              <a:t>age</a:t>
            </a:r>
            <a:r>
              <a:rPr lang="hu-HU" altLang="es-ES" sz="1400" i="1" dirty="0" smtClean="0">
                <a:solidFill>
                  <a:srgbClr val="31363C"/>
                </a:solidFill>
              </a:rPr>
              <a:t> </a:t>
            </a:r>
            <a:r>
              <a:rPr lang="hu-HU" altLang="es-ES" sz="1400" i="1" dirty="0" err="1" smtClean="0">
                <a:solidFill>
                  <a:srgbClr val="31363C"/>
                </a:solidFill>
              </a:rPr>
              <a:t>group</a:t>
            </a:r>
            <a:r>
              <a:rPr lang="hu-HU" altLang="es-ES" sz="1400" i="1" dirty="0" smtClean="0">
                <a:solidFill>
                  <a:srgbClr val="31363C"/>
                </a:solidFill>
              </a:rPr>
              <a:t>. </a:t>
            </a:r>
            <a:r>
              <a:rPr lang="en-US" altLang="es-ES" sz="1400" i="1" dirty="0" smtClean="0">
                <a:solidFill>
                  <a:srgbClr val="31363C"/>
                </a:solidFill>
              </a:rPr>
              <a:t>Moving </a:t>
            </a:r>
            <a:r>
              <a:rPr lang="en-US" altLang="es-ES" sz="1400" i="1" dirty="0">
                <a:solidFill>
                  <a:srgbClr val="31363C"/>
                </a:solidFill>
              </a:rPr>
              <a:t>from one group to the next one is annually impulsive; </a:t>
            </a:r>
            <a:r>
              <a:rPr lang="en-US" altLang="es-ES" sz="1400" i="1" dirty="0" smtClean="0">
                <a:solidFill>
                  <a:srgbClr val="31363C"/>
                </a:solidFill>
              </a:rPr>
              <a:t>Force </a:t>
            </a:r>
            <a:r>
              <a:rPr lang="en-US" altLang="es-ES" sz="1400" i="1" dirty="0">
                <a:solidFill>
                  <a:srgbClr val="31363C"/>
                </a:solidFill>
              </a:rPr>
              <a:t>of infection </a:t>
            </a:r>
            <a:r>
              <a:rPr lang="en-US" altLang="es-ES" sz="1400" i="1" dirty="0" smtClean="0">
                <a:solidFill>
                  <a:srgbClr val="31363C"/>
                </a:solidFill>
              </a:rPr>
              <a:t>(</a:t>
            </a:r>
            <a:r>
              <a:rPr lang="en-US" altLang="es-ES" sz="1400" i="1" dirty="0" smtClean="0">
                <a:solidFill>
                  <a:srgbClr val="31363C"/>
                </a:solidFill>
                <a:sym typeface="Symbol" panose="05050102010706020507" pitchFamily="18" charset="2"/>
              </a:rPr>
              <a:t></a:t>
            </a:r>
            <a:r>
              <a:rPr lang="en-US" altLang="es-ES" sz="1400" i="1" dirty="0" smtClean="0">
                <a:solidFill>
                  <a:srgbClr val="31363C"/>
                </a:solidFill>
              </a:rPr>
              <a:t>) </a:t>
            </a:r>
            <a:r>
              <a:rPr lang="en-US" altLang="es-ES" sz="1400" i="1" dirty="0">
                <a:solidFill>
                  <a:srgbClr val="31363C"/>
                </a:solidFill>
              </a:rPr>
              <a:t>contains the interaction (infection) between different groups. </a:t>
            </a:r>
          </a:p>
          <a:p>
            <a:pPr algn="just" eaLnBrk="1" hangingPunct="1">
              <a:lnSpc>
                <a:spcPts val="1675"/>
              </a:lnSpc>
            </a:pPr>
            <a:endParaRPr lang="en-US" altLang="es-ES" sz="1400" i="1" dirty="0">
              <a:solidFill>
                <a:srgbClr val="31363C"/>
              </a:solidFill>
            </a:endParaRPr>
          </a:p>
        </p:txBody>
      </p:sp>
      <p:sp>
        <p:nvSpPr>
          <p:cNvPr id="14" name="28 CuadroTexto"/>
          <p:cNvSpPr txBox="1">
            <a:spLocks noChangeArrowheads="1"/>
          </p:cNvSpPr>
          <p:nvPr/>
        </p:nvSpPr>
        <p:spPr bwMode="auto">
          <a:xfrm>
            <a:off x="1408113" y="279322"/>
            <a:ext cx="5895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sv-SE" altLang="es-ES" sz="2400" dirty="0" smtClean="0">
                <a:solidFill>
                  <a:srgbClr val="31363D"/>
                </a:solidFill>
              </a:rPr>
              <a:t>Vaccination strategies for varicella in Hungary</a:t>
            </a:r>
            <a:endParaRPr lang="sv-SE" altLang="es-ES" sz="2400" dirty="0">
              <a:solidFill>
                <a:srgbClr val="31363D"/>
              </a:solidFill>
            </a:endParaRPr>
          </a:p>
        </p:txBody>
      </p:sp>
      <p:sp>
        <p:nvSpPr>
          <p:cNvPr id="15" name="Rectangle 1">
            <a:extLst>
              <a:ext uri="{FF2B5EF4-FFF2-40B4-BE49-F238E27FC236}">
                <a16:creationId xmlns="" xmlns:a16="http://schemas.microsoft.com/office/drawing/2014/main" id="{2D9EC31A-4550-42D0-973A-369AEB8A85C5}"/>
              </a:ext>
            </a:extLst>
          </p:cNvPr>
          <p:cNvSpPr/>
          <p:nvPr/>
        </p:nvSpPr>
        <p:spPr>
          <a:xfrm>
            <a:off x="7304088" y="213333"/>
            <a:ext cx="1692275" cy="59202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dirty="0">
                <a:solidFill>
                  <a:srgbClr val="887B56"/>
                </a:solidFill>
              </a:rPr>
              <a:t>HU-MATHS-IN</a:t>
            </a:r>
            <a:endParaRPr lang="es-ES" dirty="0"/>
          </a:p>
        </p:txBody>
      </p:sp>
      <p:pic>
        <p:nvPicPr>
          <p:cNvPr id="13" name="Kép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8663" y="4224863"/>
            <a:ext cx="4320000" cy="1482401"/>
          </a:xfrm>
          <a:prstGeom prst="rect">
            <a:avLst/>
          </a:prstGeom>
        </p:spPr>
      </p:pic>
      <p:pic>
        <p:nvPicPr>
          <p:cNvPr id="2" name="Kép 1"/>
          <p:cNvPicPr>
            <a:picLocks noChangeAspect="1"/>
          </p:cNvPicPr>
          <p:nvPr/>
        </p:nvPicPr>
        <p:blipFill rotWithShape="1">
          <a:blip r:embed="rId5" cstate="print">
            <a:extLst>
              <a:ext uri="{28A0092B-C50C-407E-A947-70E740481C1C}">
                <a14:useLocalDpi xmlns:a14="http://schemas.microsoft.com/office/drawing/2010/main" val="0"/>
              </a:ext>
            </a:extLst>
          </a:blip>
          <a:srcRect t="4823" r="2869" b="11509"/>
          <a:stretch/>
        </p:blipFill>
        <p:spPr>
          <a:xfrm>
            <a:off x="666857" y="4224863"/>
            <a:ext cx="3496711" cy="1682496"/>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object 3"/>
          <p:cNvSpPr>
            <a:spLocks noChangeArrowheads="1"/>
          </p:cNvSpPr>
          <p:nvPr/>
        </p:nvSpPr>
        <p:spPr bwMode="auto">
          <a:xfrm>
            <a:off x="-9525" y="130175"/>
            <a:ext cx="9144000" cy="792163"/>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s-ES" altLang="es-ES"/>
          </a:p>
        </p:txBody>
      </p:sp>
      <p:pic>
        <p:nvPicPr>
          <p:cNvPr id="614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6213" y="152400"/>
            <a:ext cx="12319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6">
            <a:extLst>
              <a:ext uri="{FF2B5EF4-FFF2-40B4-BE49-F238E27FC236}">
                <a16:creationId xmlns="" xmlns:a16="http://schemas.microsoft.com/office/drawing/2014/main" id="{54F4B4BD-7FB7-4829-BBC7-E3BC88D247C4}"/>
              </a:ext>
            </a:extLst>
          </p:cNvPr>
          <p:cNvSpPr>
            <a:spLocks noChangeArrowheads="1"/>
          </p:cNvSpPr>
          <p:nvPr/>
        </p:nvSpPr>
        <p:spPr bwMode="auto">
          <a:xfrm>
            <a:off x="1408113" y="5654675"/>
            <a:ext cx="6016625" cy="657225"/>
          </a:xfrm>
          <a:prstGeom prst="rect">
            <a:avLst/>
          </a:prstGeom>
          <a:gradFill flip="none" rotWithShape="1">
            <a:gsLst>
              <a:gs pos="15000">
                <a:srgbClr val="81C191">
                  <a:tint val="66000"/>
                  <a:satMod val="160000"/>
                </a:srgbClr>
              </a:gs>
              <a:gs pos="50000">
                <a:srgbClr val="81C191">
                  <a:tint val="44500"/>
                  <a:satMod val="160000"/>
                </a:srgbClr>
              </a:gs>
              <a:gs pos="100000">
                <a:srgbClr val="81C191">
                  <a:tint val="23500"/>
                  <a:satMod val="160000"/>
                </a:srgbClr>
              </a:gs>
            </a:gsLst>
            <a:path path="circle">
              <a:fillToRect l="50000" t="50000" r="50000" b="50000"/>
            </a:path>
            <a:tileRect/>
          </a:gradFill>
          <a:ln w="76200">
            <a:noFill/>
          </a:ln>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s-ES" sz="2000" b="1" dirty="0" smtClean="0"/>
              <a:t>The National Center of Public Health receives dynamic modeling tools and analysis of vaccination strategies.</a:t>
            </a:r>
            <a:endParaRPr lang="en-US" altLang="es-ES" sz="2000" b="1" dirty="0"/>
          </a:p>
        </p:txBody>
      </p:sp>
      <p:sp>
        <p:nvSpPr>
          <p:cNvPr id="2" name="Rectangle 1">
            <a:extLst>
              <a:ext uri="{FF2B5EF4-FFF2-40B4-BE49-F238E27FC236}">
                <a16:creationId xmlns="" xmlns:a16="http://schemas.microsoft.com/office/drawing/2014/main" id="{606E766B-715A-4A0D-9136-73601EBCCA2F}"/>
              </a:ext>
            </a:extLst>
          </p:cNvPr>
          <p:cNvSpPr/>
          <p:nvPr/>
        </p:nvSpPr>
        <p:spPr>
          <a:xfrm>
            <a:off x="457200" y="1131888"/>
            <a:ext cx="3797300" cy="69532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b="1" dirty="0" smtClean="0">
                <a:solidFill>
                  <a:srgbClr val="31363D"/>
                </a:solidFill>
              </a:rPr>
              <a:t>Results &amp; Benefits to the company </a:t>
            </a:r>
            <a:endParaRPr lang="en-US" b="1" dirty="0">
              <a:solidFill>
                <a:srgbClr val="31363D"/>
              </a:solidFill>
            </a:endParaRPr>
          </a:p>
        </p:txBody>
      </p:sp>
      <p:sp>
        <p:nvSpPr>
          <p:cNvPr id="5" name="Rectangle 4">
            <a:extLst>
              <a:ext uri="{FF2B5EF4-FFF2-40B4-BE49-F238E27FC236}">
                <a16:creationId xmlns="" xmlns:a16="http://schemas.microsoft.com/office/drawing/2014/main" id="{F5ABF5CB-F10B-470B-AB43-A97A395A832E}"/>
              </a:ext>
            </a:extLst>
          </p:cNvPr>
          <p:cNvSpPr/>
          <p:nvPr/>
        </p:nvSpPr>
        <p:spPr>
          <a:xfrm>
            <a:off x="417513" y="1617663"/>
            <a:ext cx="4232125" cy="34733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marL="285750" indent="-285750" algn="just">
              <a:buClr>
                <a:srgbClr val="81C191"/>
              </a:buClr>
              <a:buFont typeface="Arial" panose="020B0604020202020204" pitchFamily="34" charset="0"/>
              <a:buChar char="•"/>
              <a:defRPr/>
            </a:pPr>
            <a:r>
              <a:rPr lang="en-US" sz="1600" dirty="0" smtClean="0">
                <a:solidFill>
                  <a:srgbClr val="31363D"/>
                </a:solidFill>
              </a:rPr>
              <a:t>General framework of age-structured models of infectious disease</a:t>
            </a:r>
          </a:p>
          <a:p>
            <a:pPr marL="285750" indent="-285750" algn="just">
              <a:buClr>
                <a:srgbClr val="81C191"/>
              </a:buClr>
              <a:buFont typeface="Arial" panose="020B0604020202020204" pitchFamily="34" charset="0"/>
              <a:buChar char="•"/>
              <a:defRPr/>
            </a:pPr>
            <a:r>
              <a:rPr lang="en-US" sz="1600" dirty="0" smtClean="0">
                <a:solidFill>
                  <a:srgbClr val="31363D"/>
                </a:solidFill>
              </a:rPr>
              <a:t>Scientific and results against the vaccination of Varicella-Zoster Virus. </a:t>
            </a:r>
          </a:p>
          <a:p>
            <a:pPr marL="285750" indent="-285750" algn="just">
              <a:buClr>
                <a:srgbClr val="81C191"/>
              </a:buClr>
              <a:buFont typeface="Arial" panose="020B0604020202020204" pitchFamily="34" charset="0"/>
              <a:buChar char="•"/>
              <a:defRPr/>
            </a:pPr>
            <a:r>
              <a:rPr lang="en-US" sz="1600" dirty="0" smtClean="0">
                <a:solidFill>
                  <a:srgbClr val="31363D"/>
                </a:solidFill>
              </a:rPr>
              <a:t>Finding optimal vaccination strategies.</a:t>
            </a:r>
          </a:p>
          <a:p>
            <a:pPr marL="285750" indent="-285750" algn="just">
              <a:buClr>
                <a:srgbClr val="81C191"/>
              </a:buClr>
              <a:buFont typeface="Arial" panose="020B0604020202020204" pitchFamily="34" charset="0"/>
              <a:buChar char="•"/>
              <a:defRPr/>
            </a:pPr>
            <a:r>
              <a:rPr lang="en-US" sz="1600" dirty="0" smtClean="0">
                <a:solidFill>
                  <a:srgbClr val="31363D"/>
                </a:solidFill>
              </a:rPr>
              <a:t>Finding key factors to decrease the basic and control reproduction numbers.</a:t>
            </a:r>
          </a:p>
          <a:p>
            <a:pPr marL="285750" indent="-285750" algn="just">
              <a:buClr>
                <a:srgbClr val="81C191"/>
              </a:buClr>
              <a:buFont typeface="Arial" panose="020B0604020202020204" pitchFamily="34" charset="0"/>
              <a:buChar char="•"/>
              <a:defRPr/>
            </a:pPr>
            <a:r>
              <a:rPr lang="en-US" sz="1600" dirty="0" smtClean="0">
                <a:solidFill>
                  <a:srgbClr val="31363D"/>
                </a:solidFill>
              </a:rPr>
              <a:t>Emphasizing the importance of underreporting.</a:t>
            </a:r>
            <a:endParaRPr lang="en-US" sz="1600" dirty="0" smtClean="0"/>
          </a:p>
          <a:p>
            <a:pPr marL="285750" indent="-285750" algn="just">
              <a:buClr>
                <a:srgbClr val="81C191"/>
              </a:buClr>
              <a:buFont typeface="Arial" panose="020B0604020202020204" pitchFamily="34" charset="0"/>
              <a:buChar char="•"/>
              <a:defRPr/>
            </a:pPr>
            <a:r>
              <a:rPr lang="en-US" sz="1600" dirty="0" smtClean="0"/>
              <a:t>The results help to make scientific, evidence-based decisions in optimizing the routine varicella vaccinations in Hungary, affecting the whole population and billions of HUFs.</a:t>
            </a:r>
            <a:endParaRPr lang="en-US" sz="1600" dirty="0"/>
          </a:p>
        </p:txBody>
      </p:sp>
      <p:sp>
        <p:nvSpPr>
          <p:cNvPr id="6155" name="Rectangle 6"/>
          <p:cNvSpPr>
            <a:spLocks noChangeArrowheads="1"/>
          </p:cNvSpPr>
          <p:nvPr/>
        </p:nvSpPr>
        <p:spPr bwMode="auto">
          <a:xfrm>
            <a:off x="5218785" y="4195347"/>
            <a:ext cx="3438912" cy="347663"/>
          </a:xfrm>
          <a:prstGeom prst="rect">
            <a:avLst/>
          </a:prstGeom>
          <a:solidFill>
            <a:srgbClr val="81C19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lnSpc>
                <a:spcPts val="2375"/>
              </a:lnSpc>
            </a:pPr>
            <a:r>
              <a:rPr lang="en-US" altLang="es-ES" sz="1400" i="1" dirty="0" smtClean="0"/>
              <a:t>An effective comprehensive vaccination</a:t>
            </a:r>
          </a:p>
          <a:p>
            <a:pPr algn="ctr" eaLnBrk="1" hangingPunct="1">
              <a:lnSpc>
                <a:spcPts val="2375"/>
              </a:lnSpc>
            </a:pPr>
            <a:endParaRPr lang="en-US" altLang="es-ES" sz="1400" i="1" dirty="0" smtClean="0"/>
          </a:p>
          <a:p>
            <a:pPr algn="ctr" eaLnBrk="1" hangingPunct="1">
              <a:lnSpc>
                <a:spcPts val="2375"/>
              </a:lnSpc>
            </a:pPr>
            <a:endParaRPr lang="en-US" altLang="es-ES" sz="1900" dirty="0"/>
          </a:p>
        </p:txBody>
      </p:sp>
      <p:sp>
        <p:nvSpPr>
          <p:cNvPr id="4" name="Corchetes 3">
            <a:extLst>
              <a:ext uri="{FF2B5EF4-FFF2-40B4-BE49-F238E27FC236}">
                <a16:creationId xmlns="" xmlns:a16="http://schemas.microsoft.com/office/drawing/2014/main" id="{9F954E68-992C-4F8C-AE9B-AC9D06609518}"/>
              </a:ext>
            </a:extLst>
          </p:cNvPr>
          <p:cNvSpPr/>
          <p:nvPr/>
        </p:nvSpPr>
        <p:spPr>
          <a:xfrm>
            <a:off x="1285875" y="5654675"/>
            <a:ext cx="6327775" cy="695325"/>
          </a:xfrm>
          <a:prstGeom prst="bracketPair">
            <a:avLst/>
          </a:prstGeom>
          <a:ln w="76200" cap="sq">
            <a:solidFill>
              <a:schemeClr val="tx1"/>
            </a:solidFill>
            <a:miter lim="800000"/>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pic>
        <p:nvPicPr>
          <p:cNvPr id="6158" name="Gráfico 11" descr="Información">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69263" y="581183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9" name="Grupo 12"/>
          <p:cNvGrpSpPr>
            <a:grpSpLocks/>
          </p:cNvGrpSpPr>
          <p:nvPr/>
        </p:nvGrpSpPr>
        <p:grpSpPr bwMode="auto">
          <a:xfrm>
            <a:off x="8064500" y="4811713"/>
            <a:ext cx="914400" cy="1204912"/>
            <a:chOff x="10568208" y="7076771"/>
            <a:chExt cx="914400" cy="1204824"/>
          </a:xfrm>
        </p:grpSpPr>
        <p:pic>
          <p:nvPicPr>
            <p:cNvPr id="6160" name="Gráfico 13" descr="Engranaj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568208" y="7187888"/>
              <a:ext cx="914400" cy="914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CuadroTexto 14">
              <a:extLst>
                <a:ext uri="{FF2B5EF4-FFF2-40B4-BE49-F238E27FC236}">
                  <a16:creationId xmlns="" xmlns:a16="http://schemas.microsoft.com/office/drawing/2014/main" id="{617D0D86-966D-46A6-A516-285FE254DCFB}"/>
                </a:ext>
              </a:extLst>
            </p:cNvPr>
            <p:cNvSpPr txBox="1"/>
            <p:nvPr/>
          </p:nvSpPr>
          <p:spPr>
            <a:xfrm rot="18234664">
              <a:off x="10317416" y="7375188"/>
              <a:ext cx="914333" cy="31750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algn="ctr" defTabSz="584200" fontAlgn="auto" latinLnBrk="1">
                <a:spcBef>
                  <a:spcPts val="0"/>
                </a:spcBef>
                <a:spcAft>
                  <a:spcPts val="0"/>
                </a:spcAft>
                <a:defRPr/>
              </a:pPr>
              <a:r>
                <a:rPr lang="es-ES" sz="1400" dirty="0">
                  <a:solidFill>
                    <a:srgbClr val="887B42"/>
                  </a:solidFill>
                  <a:latin typeface="+mj-lt"/>
                  <a:ea typeface="+mj-ea"/>
                  <a:cs typeface="+mj-cs"/>
                  <a:sym typeface="Helvetica"/>
                </a:rPr>
                <a:t>Digital</a:t>
              </a:r>
            </a:p>
          </p:txBody>
        </p:sp>
        <p:sp>
          <p:nvSpPr>
            <p:cNvPr id="16" name="CuadroTexto 15">
              <a:extLst>
                <a:ext uri="{FF2B5EF4-FFF2-40B4-BE49-F238E27FC236}">
                  <a16:creationId xmlns="" xmlns:a16="http://schemas.microsoft.com/office/drawing/2014/main" id="{37B12477-8784-42AF-AE6B-5CF099760E0B}"/>
                </a:ext>
              </a:extLst>
            </p:cNvPr>
            <p:cNvSpPr txBox="1"/>
            <p:nvPr/>
          </p:nvSpPr>
          <p:spPr>
            <a:xfrm rot="18234664">
              <a:off x="10780173" y="7664884"/>
              <a:ext cx="914333" cy="31908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algn="ctr" defTabSz="584200" fontAlgn="auto" latinLnBrk="1">
                <a:spcBef>
                  <a:spcPts val="0"/>
                </a:spcBef>
                <a:spcAft>
                  <a:spcPts val="0"/>
                </a:spcAft>
                <a:defRPr/>
              </a:pPr>
              <a:r>
                <a:rPr lang="es-ES" sz="1400" dirty="0">
                  <a:solidFill>
                    <a:srgbClr val="887B42"/>
                  </a:solidFill>
                </a:rPr>
                <a:t>Twin</a:t>
              </a:r>
              <a:endParaRPr lang="es-ES" sz="1400" dirty="0">
                <a:solidFill>
                  <a:srgbClr val="887B42"/>
                </a:solidFill>
                <a:latin typeface="+mj-lt"/>
                <a:ea typeface="+mj-ea"/>
                <a:cs typeface="+mj-cs"/>
                <a:sym typeface="Helvetica"/>
              </a:endParaRPr>
            </a:p>
          </p:txBody>
        </p:sp>
      </p:grpSp>
      <p:sp>
        <p:nvSpPr>
          <p:cNvPr id="17" name="28 CuadroTexto"/>
          <p:cNvSpPr txBox="1">
            <a:spLocks noChangeArrowheads="1"/>
          </p:cNvSpPr>
          <p:nvPr/>
        </p:nvSpPr>
        <p:spPr bwMode="auto">
          <a:xfrm>
            <a:off x="1408113" y="279322"/>
            <a:ext cx="5895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sv-SE" altLang="es-ES" sz="2400" dirty="0" smtClean="0">
                <a:solidFill>
                  <a:srgbClr val="31363D"/>
                </a:solidFill>
              </a:rPr>
              <a:t>Vaccination strategies for varicella in Hungary</a:t>
            </a:r>
            <a:endParaRPr lang="sv-SE" altLang="es-ES" sz="2400" dirty="0">
              <a:solidFill>
                <a:srgbClr val="31363D"/>
              </a:solidFill>
            </a:endParaRPr>
          </a:p>
        </p:txBody>
      </p:sp>
      <p:sp>
        <p:nvSpPr>
          <p:cNvPr id="18" name="Rectangle 1">
            <a:extLst>
              <a:ext uri="{FF2B5EF4-FFF2-40B4-BE49-F238E27FC236}">
                <a16:creationId xmlns="" xmlns:a16="http://schemas.microsoft.com/office/drawing/2014/main" id="{2D9EC31A-4550-42D0-973A-369AEB8A85C5}"/>
              </a:ext>
            </a:extLst>
          </p:cNvPr>
          <p:cNvSpPr/>
          <p:nvPr/>
        </p:nvSpPr>
        <p:spPr>
          <a:xfrm>
            <a:off x="7304088" y="213333"/>
            <a:ext cx="1692275" cy="59202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dirty="0">
                <a:solidFill>
                  <a:srgbClr val="887B56"/>
                </a:solidFill>
              </a:rPr>
              <a:t>HU-MATHS-IN</a:t>
            </a:r>
            <a:endParaRPr lang="es-ES" dirty="0"/>
          </a:p>
        </p:txBody>
      </p:sp>
      <p:pic>
        <p:nvPicPr>
          <p:cNvPr id="3" name="Kép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51012" y="1827213"/>
            <a:ext cx="3960000" cy="2360482"/>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2272</TotalTime>
  <Words>372</Words>
  <Application>Microsoft Office PowerPoint</Application>
  <PresentationFormat>Diavetítés a képernyőre (4:3 oldalarány)</PresentationFormat>
  <Paragraphs>45</Paragraphs>
  <Slides>4</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4</vt:i4>
      </vt:variant>
    </vt:vector>
  </HeadingPairs>
  <TitlesOfParts>
    <vt:vector size="10" baseType="lpstr">
      <vt:lpstr>Arial</vt:lpstr>
      <vt:lpstr>Calibri</vt:lpstr>
      <vt:lpstr>Helvetica</vt:lpstr>
      <vt:lpstr>Symbol</vt:lpstr>
      <vt:lpstr>Verdana</vt:lpstr>
      <vt:lpstr>Office Theme</vt:lpstr>
      <vt:lpstr>PowerPoint bemutató</vt:lpstr>
      <vt:lpstr>PowerPoint bemutató</vt:lpstr>
      <vt:lpstr>PowerPoint bemutató</vt:lpstr>
      <vt:lpstr>PowerPoint bemutató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success stories with Industry</dc:title>
  <dc:subject/>
  <dc:creator>math-in</dc:creator>
  <cp:keywords/>
  <cp:lastModifiedBy>Karsai János</cp:lastModifiedBy>
  <cp:revision>63</cp:revision>
  <dcterms:modified xsi:type="dcterms:W3CDTF">2020-04-21T11:49:14Z</dcterms:modified>
</cp:coreProperties>
</file>