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31363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65827E-DC8E-4C5D-AC76-851E29E66DCF}" type="datetimeFigureOut">
              <a:rPr lang="es-ES"/>
              <a:pPr>
                <a:defRPr/>
              </a:pPr>
              <a:t>16/04/2020</a:t>
            </a:fld>
            <a:endParaRPr lang="es-ES"/>
          </a:p>
        </p:txBody>
      </p:sp>
      <p:sp>
        <p:nvSpPr>
          <p:cNvPr id="4" name="3 Marcador de imagen de diapositiva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B1D966-2817-447D-A159-46BC2CEF1E61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975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eu-maths-in.eu/EUMATHS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3"/>
          <p:cNvSpPr>
            <a:spLocks noChangeArrowheads="1"/>
          </p:cNvSpPr>
          <p:nvPr/>
        </p:nvSpPr>
        <p:spPr bwMode="auto">
          <a:xfrm>
            <a:off x="3175" y="115888"/>
            <a:ext cx="9144000" cy="7921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6" name="Rectangle 5">
            <a:extLst/>
          </p:cNvPr>
          <p:cNvSpPr/>
          <p:nvPr/>
        </p:nvSpPr>
        <p:spPr>
          <a:xfrm>
            <a:off x="115131" y="5514108"/>
            <a:ext cx="210312" cy="1095543"/>
          </a:xfrm>
          <a:prstGeom prst="rect">
            <a:avLst/>
          </a:prstGeom>
        </p:spPr>
        <p:txBody>
          <a:bodyPr vert="vert270"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7C597"/>
                </a:solidFill>
                <a:latin typeface="Calibri"/>
              </a:rPr>
              <a:t>Company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252413" y="1768475"/>
            <a:ext cx="8743950" cy="1038225"/>
          </a:xfrm>
          <a:prstGeom prst="rect">
            <a:avLst/>
          </a:prstGeom>
          <a:gradFill rotWithShape="1">
            <a:gsLst>
              <a:gs pos="0">
                <a:srgbClr val="AFE2BB"/>
              </a:gs>
              <a:gs pos="50000">
                <a:srgbClr val="CEECD4"/>
              </a:gs>
              <a:gs pos="100000">
                <a:srgbClr val="E6F5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s-ES" sz="1600" b="1">
                <a:solidFill>
                  <a:srgbClr val="31363D"/>
                </a:solidFill>
              </a:rPr>
              <a:t>The Industrial Problem</a:t>
            </a:r>
          </a:p>
          <a:p>
            <a:r>
              <a:rPr lang="hu-HU" altLang="es-ES" sz="1600">
                <a:solidFill>
                  <a:srgbClr val="31363D"/>
                </a:solidFill>
              </a:rPr>
              <a:t>Using mathematical tools to investigate problem in medicine, specifically those that can be tackled using large disease registries, such as the Hungarian Myocardial Infarction Registry (HUMIR).</a:t>
            </a:r>
            <a:endParaRPr lang="en-US" altLang="es-ES" sz="1600">
              <a:solidFill>
                <a:srgbClr val="31363D"/>
              </a:solidFill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549275" y="3532188"/>
            <a:ext cx="26320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100"/>
              </a:spcBef>
              <a:spcAft>
                <a:spcPts val="3775"/>
              </a:spcAft>
            </a:pPr>
            <a:r>
              <a:rPr lang="hu-HU" altLang="es-ES" sz="2000" b="1"/>
              <a:t>Óbuda University, Physiological Controls Research Center (PhysCon)</a:t>
            </a:r>
            <a:endParaRPr lang="en-US" altLang="es-ES" sz="2000" b="1">
              <a:solidFill>
                <a:srgbClr val="77C597"/>
              </a:solidFill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539750" y="5168900"/>
            <a:ext cx="21304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es-ES" sz="2000" b="1"/>
              <a:t>Gottsegen Gyorgy Hungarian Institute of Cardiology</a:t>
            </a:r>
            <a:endParaRPr lang="en-US" altLang="es-ES" sz="2000" b="1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670175" y="5681663"/>
            <a:ext cx="60499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800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450"/>
              </a:lnSpc>
              <a:spcBef>
                <a:spcPts val="3775"/>
              </a:spcBef>
            </a:pPr>
            <a:r>
              <a:rPr lang="hu-HU" altLang="hu-HU" sz="1400"/>
              <a:t>T</a:t>
            </a:r>
            <a:r>
              <a:rPr lang="en-US" altLang="hu-HU" sz="1400"/>
              <a:t>he Gottsegen Hungarian Institute of Cardiology is committed to providing excellence in multidisciplinary, comprehensive, and innovative cardiovascular care.</a:t>
            </a:r>
            <a:endParaRPr lang="en-US" altLang="es-ES" sz="1400" b="1">
              <a:solidFill>
                <a:srgbClr val="77C597"/>
              </a:solidFill>
            </a:endParaRPr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>
            <a:off x="423863" y="3429000"/>
            <a:ext cx="8296275" cy="0"/>
            <a:chOff x="718" y="615"/>
            <a:chExt cx="13067" cy="2"/>
          </a:xfrm>
        </p:grpSpPr>
        <p:sp>
          <p:nvSpPr>
            <p:cNvPr id="3093" name="Freeform 14"/>
            <p:cNvSpPr>
              <a:spLocks/>
            </p:cNvSpPr>
            <p:nvPr/>
          </p:nvSpPr>
          <p:spPr bwMode="auto">
            <a:xfrm>
              <a:off x="718" y="615"/>
              <a:ext cx="13067" cy="2"/>
            </a:xfrm>
            <a:custGeom>
              <a:avLst/>
              <a:gdLst>
                <a:gd name="T0" fmla="*/ 0 w 13067"/>
                <a:gd name="T1" fmla="*/ 0 h 2"/>
                <a:gd name="T2" fmla="*/ 13067 w 13067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67" h="2">
                  <a:moveTo>
                    <a:pt x="0" y="0"/>
                  </a:moveTo>
                  <a:lnTo>
                    <a:pt x="13067" y="0"/>
                  </a:lnTo>
                </a:path>
              </a:pathLst>
            </a:custGeom>
            <a:noFill/>
            <a:ln w="12700">
              <a:solidFill>
                <a:srgbClr val="77C5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81" name="Group 15"/>
          <p:cNvGrpSpPr>
            <a:grpSpLocks/>
          </p:cNvGrpSpPr>
          <p:nvPr/>
        </p:nvGrpSpPr>
        <p:grpSpPr bwMode="auto">
          <a:xfrm>
            <a:off x="423863" y="4991100"/>
            <a:ext cx="8296275" cy="3175"/>
            <a:chOff x="718" y="-275"/>
            <a:chExt cx="13067" cy="5"/>
          </a:xfrm>
        </p:grpSpPr>
        <p:grpSp>
          <p:nvGrpSpPr>
            <p:cNvPr id="3089" name="Group 16"/>
            <p:cNvGrpSpPr>
              <a:grpSpLocks/>
            </p:cNvGrpSpPr>
            <p:nvPr/>
          </p:nvGrpSpPr>
          <p:grpSpPr bwMode="auto">
            <a:xfrm>
              <a:off x="718" y="-272"/>
              <a:ext cx="13067" cy="2"/>
              <a:chOff x="718" y="-272"/>
              <a:chExt cx="13067" cy="2"/>
            </a:xfrm>
          </p:grpSpPr>
          <p:sp>
            <p:nvSpPr>
              <p:cNvPr id="3092" name="Freeform 19"/>
              <p:cNvSpPr>
                <a:spLocks/>
              </p:cNvSpPr>
              <p:nvPr/>
            </p:nvSpPr>
            <p:spPr bwMode="auto">
              <a:xfrm>
                <a:off x="718" y="-272"/>
                <a:ext cx="13067" cy="2"/>
              </a:xfrm>
              <a:custGeom>
                <a:avLst/>
                <a:gdLst>
                  <a:gd name="T0" fmla="*/ 0 w 13067"/>
                  <a:gd name="T1" fmla="*/ 0 h 2"/>
                  <a:gd name="T2" fmla="*/ 13067 w 1306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067" h="2">
                    <a:moveTo>
                      <a:pt x="0" y="0"/>
                    </a:moveTo>
                    <a:lnTo>
                      <a:pt x="13067" y="0"/>
                    </a:lnTo>
                  </a:path>
                </a:pathLst>
              </a:custGeom>
              <a:noFill/>
              <a:ln w="12700">
                <a:solidFill>
                  <a:srgbClr val="9BBA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3090" name="Group 17"/>
            <p:cNvGrpSpPr>
              <a:grpSpLocks/>
            </p:cNvGrpSpPr>
            <p:nvPr/>
          </p:nvGrpSpPr>
          <p:grpSpPr bwMode="auto">
            <a:xfrm>
              <a:off x="718" y="-275"/>
              <a:ext cx="12954" cy="2"/>
              <a:chOff x="718" y="-275"/>
              <a:chExt cx="12954" cy="2"/>
            </a:xfrm>
          </p:grpSpPr>
          <p:sp>
            <p:nvSpPr>
              <p:cNvPr id="3091" name="Freeform 18"/>
              <p:cNvSpPr>
                <a:spLocks/>
              </p:cNvSpPr>
              <p:nvPr/>
            </p:nvSpPr>
            <p:spPr bwMode="auto">
              <a:xfrm>
                <a:off x="718" y="-275"/>
                <a:ext cx="12954" cy="2"/>
              </a:xfrm>
              <a:custGeom>
                <a:avLst/>
                <a:gdLst>
                  <a:gd name="T0" fmla="*/ 0 w 12954"/>
                  <a:gd name="T1" fmla="*/ 0 h 2"/>
                  <a:gd name="T2" fmla="*/ 12953 w 1295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954" h="2">
                    <a:moveTo>
                      <a:pt x="0" y="0"/>
                    </a:moveTo>
                    <a:lnTo>
                      <a:pt x="12953" y="0"/>
                    </a:lnTo>
                  </a:path>
                </a:pathLst>
              </a:custGeom>
              <a:noFill/>
              <a:ln w="12700">
                <a:solidFill>
                  <a:srgbClr val="81C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" name="Rectangle 5">
            <a:extLst/>
          </p:cNvPr>
          <p:cNvSpPr/>
          <p:nvPr/>
        </p:nvSpPr>
        <p:spPr>
          <a:xfrm>
            <a:off x="115131" y="3712995"/>
            <a:ext cx="210312" cy="1095543"/>
          </a:xfrm>
          <a:prstGeom prst="rect">
            <a:avLst/>
          </a:prstGeom>
        </p:spPr>
        <p:txBody>
          <a:bodyPr vert="vert270"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7C597"/>
                </a:solidFill>
                <a:latin typeface="Calibri"/>
              </a:rPr>
              <a:t>Research group</a:t>
            </a:r>
          </a:p>
        </p:txBody>
      </p:sp>
      <p:sp>
        <p:nvSpPr>
          <p:cNvPr id="3083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30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4081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2509838" y="3897313"/>
            <a:ext cx="6173787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800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450"/>
              </a:lnSpc>
              <a:spcBef>
                <a:spcPts val="3775"/>
              </a:spcBef>
            </a:pPr>
            <a:r>
              <a:rPr lang="en-US" altLang="hu-HU" sz="1400"/>
              <a:t>PhysCon works on the interdisciplinary field of biomedical engineering on the physiological modeling, simulation and control domain, efficiently supporting the progress of medical science with knowledge of engineering sciences.</a:t>
            </a:r>
            <a:endParaRPr lang="en-US" altLang="es-ES" sz="1400" b="1">
              <a:solidFill>
                <a:srgbClr val="77C597"/>
              </a:solidFill>
            </a:endParaRPr>
          </a:p>
        </p:txBody>
      </p:sp>
      <p:pic>
        <p:nvPicPr>
          <p:cNvPr id="3087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827463"/>
            <a:ext cx="11017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5564188"/>
            <a:ext cx="1174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4081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96838"/>
            <a:ext cx="4286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ES" sz="1000" baseline="30000">
                <a:solidFill>
                  <a:srgbClr val="191F1A"/>
                </a:solidFill>
              </a:rPr>
              <a:t>1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58763" y="1271588"/>
            <a:ext cx="61658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2313"/>
              </a:spcAft>
            </a:pPr>
            <a:r>
              <a:rPr lang="en-US" altLang="es-ES" sz="1600" b="1">
                <a:solidFill>
                  <a:srgbClr val="333333"/>
                </a:solidFill>
              </a:rPr>
              <a:t>Challenges &amp; Goals</a:t>
            </a:r>
          </a:p>
          <a:p>
            <a:pPr algn="just" eaLnBrk="1" hangingPunct="1">
              <a:lnSpc>
                <a:spcPts val="2213"/>
              </a:lnSpc>
            </a:pPr>
            <a:r>
              <a:rPr lang="en-US" altLang="es-ES" sz="1600">
                <a:solidFill>
                  <a:srgbClr val="77C597"/>
                </a:solidFill>
              </a:rPr>
              <a:t>•    </a:t>
            </a:r>
            <a:r>
              <a:rPr lang="hu-HU" altLang="es-ES" sz="1600">
                <a:solidFill>
                  <a:srgbClr val="77C597"/>
                </a:solidFill>
              </a:rPr>
              <a:t>To compare traditional statistical tools with machine learning</a:t>
            </a:r>
            <a:endParaRPr lang="en-GB" altLang="es-ES" sz="1600">
              <a:solidFill>
                <a:srgbClr val="77C597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</a:t>
            </a:r>
            <a:r>
              <a:rPr lang="hu-HU" altLang="es-ES" sz="1600">
                <a:solidFill>
                  <a:srgbClr val="77C597"/>
                </a:solidFill>
              </a:rPr>
              <a:t>In predicting </a:t>
            </a:r>
            <a:r>
              <a:rPr lang="hu-HU" altLang="es-ES" sz="1600">
                <a:solidFill>
                  <a:srgbClr val="31363D"/>
                </a:solidFill>
              </a:rPr>
              <a:t>survival after infarction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To </a:t>
            </a:r>
            <a:r>
              <a:rPr lang="hu-HU" altLang="es-ES" sz="1600">
                <a:solidFill>
                  <a:srgbClr val="77C597"/>
                </a:solidFill>
              </a:rPr>
              <a:t>select </a:t>
            </a:r>
            <a:r>
              <a:rPr lang="hu-HU" altLang="es-ES" sz="1600">
                <a:solidFill>
                  <a:srgbClr val="31363D"/>
                </a:solidFill>
              </a:rPr>
              <a:t>the best approach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To m</a:t>
            </a:r>
            <a:r>
              <a:rPr lang="hu-HU" altLang="es-ES" sz="1600">
                <a:solidFill>
                  <a:srgbClr val="77C597"/>
                </a:solidFill>
              </a:rPr>
              <a:t>aximize</a:t>
            </a:r>
            <a:r>
              <a:rPr lang="hu-HU" altLang="es-ES" sz="1600">
                <a:solidFill>
                  <a:srgbClr val="31363D"/>
                </a:solidFill>
              </a:rPr>
              <a:t> performance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To </a:t>
            </a:r>
            <a:r>
              <a:rPr lang="hu-HU" altLang="es-ES" sz="1600">
                <a:solidFill>
                  <a:srgbClr val="77C597"/>
                </a:solidFill>
              </a:rPr>
              <a:t>compare </a:t>
            </a:r>
            <a:r>
              <a:rPr lang="hu-HU" altLang="es-ES" sz="1600">
                <a:solidFill>
                  <a:srgbClr val="31363D"/>
                </a:solidFill>
              </a:rPr>
              <a:t>the philosophically different approaches</a:t>
            </a:r>
            <a:endParaRPr lang="en-GB" altLang="es-ES" sz="1600">
              <a:solidFill>
                <a:srgbClr val="31363D"/>
              </a:solidFill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4797425" y="6297613"/>
            <a:ext cx="4046538" cy="381000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700"/>
              </a:lnSpc>
            </a:pPr>
            <a:r>
              <a:rPr lang="hu-HU" altLang="es-ES" sz="1400" i="1">
                <a:solidFill>
                  <a:srgbClr val="31363D"/>
                </a:solidFill>
              </a:rPr>
              <a:t>Distribution of ages and performance of a classifier</a:t>
            </a:r>
            <a:endParaRPr lang="en-US" altLang="es-ES" sz="1400" i="1">
              <a:solidFill>
                <a:srgbClr val="31363D"/>
              </a:solidFill>
            </a:endParaRPr>
          </a:p>
        </p:txBody>
      </p:sp>
      <p:sp>
        <p:nvSpPr>
          <p:cNvPr id="15" name="Rectangle 11">
            <a:extLst/>
          </p:cNvPr>
          <p:cNvSpPr/>
          <p:nvPr/>
        </p:nvSpPr>
        <p:spPr>
          <a:xfrm>
            <a:off x="7516813" y="1082675"/>
            <a:ext cx="542925" cy="576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dirty="0"/>
              <a:t>Industrial Sector</a:t>
            </a:r>
          </a:p>
        </p:txBody>
      </p:sp>
      <p:sp>
        <p:nvSpPr>
          <p:cNvPr id="16" name="Rectangle 11">
            <a:extLst/>
          </p:cNvPr>
          <p:cNvSpPr/>
          <p:nvPr/>
        </p:nvSpPr>
        <p:spPr>
          <a:xfrm>
            <a:off x="8304213" y="1084263"/>
            <a:ext cx="539750" cy="576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800"/>
              <a:t>Industrial  Challenge</a:t>
            </a:r>
            <a:endParaRPr lang="es-ES" sz="800" dirty="0"/>
          </a:p>
        </p:txBody>
      </p:sp>
      <p:sp>
        <p:nvSpPr>
          <p:cNvPr id="13" name="Rectangle 12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4106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4107" name="Kép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468688"/>
            <a:ext cx="41322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954338"/>
            <a:ext cx="374808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"/>
            <a:ext cx="12319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8288" y="1355725"/>
            <a:ext cx="5632450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58775"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2313"/>
              </a:spcAft>
            </a:pPr>
            <a:r>
              <a:rPr lang="en-US" altLang="es-ES" sz="1600" b="1">
                <a:solidFill>
                  <a:srgbClr val="31363D"/>
                </a:solidFill>
              </a:rPr>
              <a:t>Mathematical and computational methods and techniques applied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58763" y="1954213"/>
            <a:ext cx="85407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8300"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77C597"/>
                </a:solidFill>
              </a:rPr>
              <a:t>Three methods were compared </a:t>
            </a:r>
            <a:r>
              <a:rPr lang="hu-HU" altLang="es-ES" sz="1600">
                <a:solidFill>
                  <a:srgbClr val="333333"/>
                </a:solidFill>
              </a:rPr>
              <a:t>in predicting 30-day and 1-year mortality after suffering acute myocardial infarction (heart attack)</a:t>
            </a:r>
            <a:r>
              <a:rPr lang="en-US" altLang="es-ES" sz="1600">
                <a:solidFill>
                  <a:srgbClr val="31363C"/>
                </a:solidFill>
              </a:rPr>
              <a:t> </a:t>
            </a: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333333"/>
                </a:solidFill>
              </a:rPr>
              <a:t>The </a:t>
            </a:r>
            <a:r>
              <a:rPr lang="hu-HU" altLang="es-ES" sz="1600">
                <a:solidFill>
                  <a:srgbClr val="77C597"/>
                </a:solidFill>
              </a:rPr>
              <a:t>large, nationwide database </a:t>
            </a:r>
            <a:r>
              <a:rPr lang="hu-HU" altLang="es-ES" sz="1600">
                <a:solidFill>
                  <a:srgbClr val="333333"/>
                </a:solidFill>
              </a:rPr>
              <a:t>of the Hungarian Myocardial Infarction Registry (HUMIR) was used, with more than 47,000 patients included</a:t>
            </a:r>
            <a:endParaRPr lang="en-US" altLang="es-ES" sz="1600">
              <a:solidFill>
                <a:srgbClr val="77C597"/>
              </a:solidFill>
            </a:endParaRP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77C597"/>
                </a:solidFill>
              </a:rPr>
              <a:t>Logistic regression </a:t>
            </a:r>
            <a:r>
              <a:rPr lang="hu-HU" altLang="es-ES" sz="1600">
                <a:solidFill>
                  <a:srgbClr val="333333"/>
                </a:solidFill>
              </a:rPr>
              <a:t>on the one hand, and </a:t>
            </a:r>
            <a:r>
              <a:rPr lang="hu-HU" altLang="es-ES" sz="1600">
                <a:solidFill>
                  <a:srgbClr val="77C597"/>
                </a:solidFill>
              </a:rPr>
              <a:t>decision</a:t>
            </a:r>
            <a:br>
              <a:rPr lang="hu-HU" altLang="es-ES" sz="1600">
                <a:solidFill>
                  <a:srgbClr val="77C597"/>
                </a:solidFill>
              </a:rPr>
            </a:br>
            <a:r>
              <a:rPr lang="hu-HU" altLang="es-ES" sz="1600">
                <a:solidFill>
                  <a:srgbClr val="77C597"/>
                </a:solidFill>
              </a:rPr>
              <a:t>trees</a:t>
            </a:r>
            <a:r>
              <a:rPr lang="hu-HU" altLang="es-ES" sz="1600">
                <a:solidFill>
                  <a:srgbClr val="333333"/>
                </a:solidFill>
              </a:rPr>
              <a:t> and </a:t>
            </a:r>
            <a:r>
              <a:rPr lang="hu-HU" altLang="es-ES" sz="1600">
                <a:solidFill>
                  <a:srgbClr val="77C597"/>
                </a:solidFill>
              </a:rPr>
              <a:t>neural networks </a:t>
            </a:r>
            <a:r>
              <a:rPr lang="hu-HU" altLang="es-ES" sz="1600">
                <a:solidFill>
                  <a:srgbClr val="333333"/>
                </a:solidFill>
              </a:rPr>
              <a:t>on the other were used</a:t>
            </a:r>
            <a:endParaRPr lang="en-US" altLang="es-ES" sz="1600">
              <a:solidFill>
                <a:srgbClr val="81C191"/>
              </a:solidFill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065213" y="6172200"/>
            <a:ext cx="2501900" cy="407988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75"/>
              </a:lnSpc>
            </a:pPr>
            <a:r>
              <a:rPr lang="hu-HU" altLang="es-ES" sz="1400" i="1">
                <a:solidFill>
                  <a:srgbClr val="31363C"/>
                </a:solidFill>
              </a:rPr>
              <a:t>Difference between methods</a:t>
            </a:r>
            <a:endParaRPr lang="en-US" altLang="es-ES" sz="1400" i="1">
              <a:solidFill>
                <a:srgbClr val="31363C"/>
              </a:solidFill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622925" y="6172200"/>
            <a:ext cx="2501900" cy="407988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75"/>
              </a:lnSpc>
            </a:pPr>
            <a:r>
              <a:rPr lang="hu-HU" altLang="es-ES" sz="1400" i="1">
                <a:solidFill>
                  <a:srgbClr val="31363C"/>
                </a:solidFill>
              </a:rPr>
              <a:t>Scatterplot of performance metrics</a:t>
            </a:r>
            <a:endParaRPr lang="en-US" altLang="es-ES" sz="1400" i="1">
              <a:solidFill>
                <a:srgbClr val="31363C"/>
              </a:solidFill>
            </a:endParaRPr>
          </a:p>
        </p:txBody>
      </p:sp>
      <p:sp>
        <p:nvSpPr>
          <p:cNvPr id="13" name="Rectangle 12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5129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5130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202113"/>
            <a:ext cx="3795712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Kép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3251200"/>
            <a:ext cx="33401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614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"/>
            <a:ext cx="12319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>
            <a:extLst/>
          </p:cNvPr>
          <p:cNvSpPr>
            <a:spLocks noChangeArrowheads="1"/>
          </p:cNvSpPr>
          <p:nvPr/>
        </p:nvSpPr>
        <p:spPr bwMode="auto">
          <a:xfrm>
            <a:off x="1408113" y="5654675"/>
            <a:ext cx="6016625" cy="657225"/>
          </a:xfrm>
          <a:prstGeom prst="rect">
            <a:avLst/>
          </a:prstGeom>
          <a:gradFill flip="none" rotWithShape="1">
            <a:gsLst>
              <a:gs pos="15000">
                <a:srgbClr val="81C191">
                  <a:tint val="66000"/>
                  <a:satMod val="160000"/>
                </a:srgbClr>
              </a:gs>
              <a:gs pos="50000">
                <a:srgbClr val="81C191">
                  <a:tint val="44500"/>
                  <a:satMod val="160000"/>
                </a:srgbClr>
              </a:gs>
              <a:gs pos="100000">
                <a:srgbClr val="81C19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75"/>
              </a:lnSpc>
              <a:defRPr/>
            </a:pPr>
            <a:r>
              <a:rPr lang="hu-HU" sz="2000" dirty="0" err="1" smtClean="0">
                <a:solidFill>
                  <a:srgbClr val="31363D"/>
                </a:solidFill>
              </a:rPr>
              <a:t>Information</a:t>
            </a:r>
            <a:r>
              <a:rPr lang="hu-HU" sz="2000" dirty="0" smtClean="0">
                <a:solidFill>
                  <a:srgbClr val="31363D"/>
                </a:solidFill>
              </a:rPr>
              <a:t> is </a:t>
            </a:r>
            <a:r>
              <a:rPr lang="hu-HU" sz="2000" dirty="0" err="1" smtClean="0">
                <a:solidFill>
                  <a:srgbClr val="31363D"/>
                </a:solidFill>
              </a:rPr>
              <a:t>obtained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on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how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to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statistically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predict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survival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after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infarction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to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achieve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the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best</a:t>
            </a:r>
            <a:r>
              <a:rPr lang="hu-HU" sz="2000" dirty="0" smtClean="0">
                <a:solidFill>
                  <a:srgbClr val="31363D"/>
                </a:solidFill>
              </a:rPr>
              <a:t> performance.</a:t>
            </a:r>
            <a:endParaRPr lang="en-US" altLang="es-ES" sz="2000" dirty="0">
              <a:solidFill>
                <a:srgbClr val="31363D"/>
              </a:solidFill>
            </a:endParaRPr>
          </a:p>
        </p:txBody>
      </p:sp>
      <p:sp>
        <p:nvSpPr>
          <p:cNvPr id="2" name="Rectangle 1">
            <a:extLst/>
          </p:cNvPr>
          <p:cNvSpPr/>
          <p:nvPr/>
        </p:nvSpPr>
        <p:spPr>
          <a:xfrm>
            <a:off x="457200" y="1131888"/>
            <a:ext cx="3797300" cy="695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err="1">
                <a:solidFill>
                  <a:srgbClr val="31363D"/>
                </a:solidFill>
              </a:rPr>
              <a:t>Results</a:t>
            </a:r>
            <a:r>
              <a:rPr lang="es-ES" b="1" dirty="0">
                <a:solidFill>
                  <a:srgbClr val="31363D"/>
                </a:solidFill>
              </a:rPr>
              <a:t> &amp; </a:t>
            </a:r>
            <a:r>
              <a:rPr lang="es-ES" b="1" dirty="0" err="1">
                <a:solidFill>
                  <a:srgbClr val="31363D"/>
                </a:solidFill>
              </a:rPr>
              <a:t>Benefits</a:t>
            </a:r>
            <a:r>
              <a:rPr lang="es-ES" b="1" dirty="0">
                <a:solidFill>
                  <a:srgbClr val="31363D"/>
                </a:solidFill>
              </a:rPr>
              <a:t> to </a:t>
            </a:r>
            <a:r>
              <a:rPr lang="es-ES" b="1" dirty="0" err="1">
                <a:solidFill>
                  <a:srgbClr val="31363D"/>
                </a:solidFill>
              </a:rPr>
              <a:t>the</a:t>
            </a:r>
            <a:r>
              <a:rPr lang="es-ES" b="1" dirty="0">
                <a:solidFill>
                  <a:srgbClr val="31363D"/>
                </a:solidFill>
              </a:rPr>
              <a:t> </a:t>
            </a:r>
            <a:r>
              <a:rPr lang="es-ES" b="1" dirty="0" err="1">
                <a:solidFill>
                  <a:srgbClr val="31363D"/>
                </a:solidFill>
              </a:rPr>
              <a:t>company</a:t>
            </a:r>
            <a:r>
              <a:rPr lang="es-ES" b="1" dirty="0">
                <a:solidFill>
                  <a:srgbClr val="31363D"/>
                </a:solidFill>
              </a:rPr>
              <a:t> </a:t>
            </a:r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417513" y="1617663"/>
            <a:ext cx="4279900" cy="31321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solidFill>
                  <a:srgbClr val="31363D"/>
                </a:solidFill>
              </a:rPr>
              <a:t>Results</a:t>
            </a:r>
            <a:endParaRPr lang="es-ES" sz="1600" dirty="0">
              <a:solidFill>
                <a:srgbClr val="31363D"/>
              </a:solidFill>
            </a:endParaRPr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Machine</a:t>
            </a:r>
            <a:r>
              <a:rPr lang="hu-HU" sz="1600" dirty="0"/>
              <a:t> </a:t>
            </a:r>
            <a:r>
              <a:rPr lang="hu-HU" sz="1600" dirty="0" err="1"/>
              <a:t>learning</a:t>
            </a:r>
            <a:r>
              <a:rPr lang="hu-HU" sz="1600" dirty="0"/>
              <a:t> </a:t>
            </a:r>
            <a:r>
              <a:rPr lang="hu-HU" sz="1600" dirty="0" err="1"/>
              <a:t>methods</a:t>
            </a:r>
            <a:r>
              <a:rPr lang="hu-HU" sz="1600" dirty="0"/>
              <a:t> </a:t>
            </a:r>
            <a:r>
              <a:rPr lang="hu-HU" sz="1600" dirty="0" err="1">
                <a:solidFill>
                  <a:srgbClr val="77C597"/>
                </a:solidFill>
              </a:rPr>
              <a:t>couldn’t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>
                <a:solidFill>
                  <a:srgbClr val="77C597"/>
                </a:solidFill>
              </a:rPr>
              <a:t>outperform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/>
              <a:t>logistic</a:t>
            </a:r>
            <a:r>
              <a:rPr lang="hu-HU" sz="1600" dirty="0"/>
              <a:t> </a:t>
            </a:r>
            <a:r>
              <a:rPr lang="hu-HU" sz="1600" dirty="0" err="1"/>
              <a:t>regression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Neural</a:t>
            </a:r>
            <a:r>
              <a:rPr lang="hu-HU" sz="1600" dirty="0"/>
              <a:t> </a:t>
            </a:r>
            <a:r>
              <a:rPr lang="hu-HU" sz="1600" dirty="0" err="1"/>
              <a:t>network</a:t>
            </a:r>
            <a:r>
              <a:rPr lang="hu-HU" sz="1600" dirty="0"/>
              <a:t> </a:t>
            </a:r>
            <a:r>
              <a:rPr lang="hu-HU" sz="1600" dirty="0" err="1"/>
              <a:t>was</a:t>
            </a:r>
            <a:r>
              <a:rPr lang="hu-HU" sz="1600" dirty="0"/>
              <a:t> </a:t>
            </a:r>
            <a:r>
              <a:rPr lang="hu-HU" sz="1600" dirty="0" err="1"/>
              <a:t>on</a:t>
            </a:r>
            <a:r>
              <a:rPr lang="hu-HU" sz="1600" dirty="0"/>
              <a:t> par </a:t>
            </a:r>
            <a:r>
              <a:rPr lang="hu-HU" sz="1600" dirty="0" err="1"/>
              <a:t>with</a:t>
            </a:r>
            <a:r>
              <a:rPr lang="hu-HU" sz="1600" dirty="0"/>
              <a:t> </a:t>
            </a:r>
            <a:r>
              <a:rPr lang="hu-HU" sz="1600" dirty="0" err="1"/>
              <a:t>regression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They</a:t>
            </a:r>
            <a:r>
              <a:rPr lang="hu-HU" sz="1600" dirty="0"/>
              <a:t> </a:t>
            </a:r>
            <a:r>
              <a:rPr lang="hu-HU" sz="1600" dirty="0" err="1"/>
              <a:t>both</a:t>
            </a:r>
            <a:r>
              <a:rPr lang="hu-HU" sz="1600" dirty="0"/>
              <a:t> </a:t>
            </a:r>
            <a:r>
              <a:rPr lang="hu-HU" sz="1600" dirty="0" err="1"/>
              <a:t>outperformed</a:t>
            </a:r>
            <a:r>
              <a:rPr lang="hu-HU" sz="1600" dirty="0"/>
              <a:t> </a:t>
            </a:r>
            <a:r>
              <a:rPr lang="hu-HU" sz="1600" dirty="0" err="1"/>
              <a:t>decision</a:t>
            </a:r>
            <a:r>
              <a:rPr lang="hu-HU" sz="1600" dirty="0"/>
              <a:t> </a:t>
            </a:r>
            <a:r>
              <a:rPr lang="hu-HU" sz="1600" dirty="0" err="1"/>
              <a:t>trees</a:t>
            </a:r>
            <a:endParaRPr lang="es-ES" sz="1600" dirty="0"/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solidFill>
                  <a:srgbClr val="31363D"/>
                </a:solidFill>
              </a:rPr>
              <a:t>Benefits</a:t>
            </a:r>
            <a:endParaRPr lang="es-ES" sz="1600" dirty="0">
              <a:solidFill>
                <a:srgbClr val="31363D"/>
              </a:solidFill>
            </a:endParaRPr>
          </a:p>
          <a:p>
            <a:pPr>
              <a:buClr>
                <a:srgbClr val="81C191"/>
              </a:buCl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Results</a:t>
            </a:r>
            <a:r>
              <a:rPr lang="hu-HU" sz="1600" dirty="0"/>
              <a:t> </a:t>
            </a:r>
            <a:r>
              <a:rPr lang="hu-HU" sz="1600" dirty="0" err="1"/>
              <a:t>that</a:t>
            </a:r>
            <a:r>
              <a:rPr lang="hu-HU" sz="1600" dirty="0"/>
              <a:t> </a:t>
            </a:r>
            <a:r>
              <a:rPr lang="hu-HU" sz="1600" dirty="0" err="1"/>
              <a:t>can</a:t>
            </a:r>
            <a:r>
              <a:rPr lang="hu-HU" sz="1600" dirty="0"/>
              <a:t> </a:t>
            </a:r>
            <a:r>
              <a:rPr lang="hu-HU" sz="1600" dirty="0" err="1">
                <a:solidFill>
                  <a:srgbClr val="77C597"/>
                </a:solidFill>
              </a:rPr>
              <a:t>guide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>
                <a:solidFill>
                  <a:srgbClr val="77C597"/>
                </a:solidFill>
              </a:rPr>
              <a:t>researchers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optimal</a:t>
            </a:r>
            <a:r>
              <a:rPr lang="hu-HU" sz="1600" dirty="0"/>
              <a:t> </a:t>
            </a:r>
            <a:r>
              <a:rPr lang="hu-HU" sz="1600" dirty="0" err="1"/>
              <a:t>selection</a:t>
            </a:r>
            <a:r>
              <a:rPr lang="hu-HU" sz="1600" dirty="0"/>
              <a:t> of </a:t>
            </a:r>
            <a:r>
              <a:rPr lang="hu-HU" sz="1600" dirty="0" err="1"/>
              <a:t>prediction</a:t>
            </a:r>
            <a:r>
              <a:rPr lang="hu-HU" sz="1600" dirty="0"/>
              <a:t> </a:t>
            </a:r>
            <a:r>
              <a:rPr lang="hu-HU" sz="1600" dirty="0" err="1"/>
              <a:t>tools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General </a:t>
            </a:r>
            <a:r>
              <a:rPr lang="hu-HU" sz="1600" dirty="0" err="1">
                <a:solidFill>
                  <a:srgbClr val="77C597"/>
                </a:solidFill>
              </a:rPr>
              <a:t>knowledge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/>
              <a:t>on</a:t>
            </a:r>
            <a:r>
              <a:rPr lang="hu-HU" sz="1600" dirty="0"/>
              <a:t> </a:t>
            </a:r>
            <a:r>
              <a:rPr lang="hu-HU" sz="1600" dirty="0" err="1"/>
              <a:t>how</a:t>
            </a:r>
            <a:r>
              <a:rPr lang="hu-HU" sz="1600" dirty="0"/>
              <a:t> </a:t>
            </a:r>
            <a:r>
              <a:rPr lang="hu-HU" sz="1600" dirty="0" err="1"/>
              <a:t>traditional</a:t>
            </a:r>
            <a:r>
              <a:rPr lang="hu-HU" sz="1600" dirty="0"/>
              <a:t> </a:t>
            </a:r>
            <a:r>
              <a:rPr lang="hu-HU" sz="1600" dirty="0" err="1"/>
              <a:t>tools</a:t>
            </a:r>
            <a:r>
              <a:rPr lang="hu-HU" sz="1600" dirty="0"/>
              <a:t> </a:t>
            </a:r>
            <a:r>
              <a:rPr lang="hu-HU" sz="1600" dirty="0" err="1"/>
              <a:t>compare</a:t>
            </a:r>
            <a:r>
              <a:rPr lang="hu-HU" sz="1600" dirty="0"/>
              <a:t> </a:t>
            </a:r>
            <a:r>
              <a:rPr lang="hu-HU" sz="1600" dirty="0" err="1"/>
              <a:t>to</a:t>
            </a:r>
            <a:r>
              <a:rPr lang="hu-HU" sz="1600" dirty="0"/>
              <a:t> </a:t>
            </a:r>
            <a:r>
              <a:rPr lang="hu-HU" sz="1600" dirty="0" err="1"/>
              <a:t>machine</a:t>
            </a:r>
            <a:r>
              <a:rPr lang="hu-HU" sz="1600" dirty="0"/>
              <a:t> </a:t>
            </a:r>
            <a:r>
              <a:rPr lang="hu-HU" sz="1600" dirty="0" err="1"/>
              <a:t>learning</a:t>
            </a:r>
            <a:r>
              <a:rPr lang="hu-HU" sz="1600" dirty="0"/>
              <a:t> </a:t>
            </a:r>
            <a:r>
              <a:rPr lang="hu-HU" sz="1600" dirty="0" err="1"/>
              <a:t>solution</a:t>
            </a:r>
            <a:endParaRPr lang="es-ES" sz="1600" dirty="0"/>
          </a:p>
          <a:p>
            <a:pPr>
              <a:defRPr/>
            </a:pPr>
            <a:endParaRPr lang="es-ES" sz="1600" dirty="0"/>
          </a:p>
        </p:txBody>
      </p:sp>
      <p:sp>
        <p:nvSpPr>
          <p:cNvPr id="10" name="Rectangle 9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4918075" y="4349750"/>
            <a:ext cx="3825875" cy="347663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75"/>
              </a:lnSpc>
            </a:pPr>
            <a:r>
              <a:rPr lang="hu-HU" altLang="es-ES" sz="1400" i="1"/>
              <a:t>Detailed performance comparison</a:t>
            </a:r>
            <a:endParaRPr lang="en-US" altLang="es-ES" sz="1400" i="1"/>
          </a:p>
          <a:p>
            <a:pPr algn="just" eaLnBrk="1" hangingPunct="1">
              <a:lnSpc>
                <a:spcPts val="2375"/>
              </a:lnSpc>
            </a:pPr>
            <a:endParaRPr lang="en-US" altLang="es-ES" sz="1400" i="1"/>
          </a:p>
          <a:p>
            <a:pPr algn="just" eaLnBrk="1" hangingPunct="1">
              <a:lnSpc>
                <a:spcPts val="2375"/>
              </a:lnSpc>
            </a:pPr>
            <a:endParaRPr lang="en-US" altLang="es-ES" sz="1900"/>
          </a:p>
        </p:txBody>
      </p:sp>
      <p:sp>
        <p:nvSpPr>
          <p:cNvPr id="4" name="Corchetes 3">
            <a:extLst/>
          </p:cNvPr>
          <p:cNvSpPr/>
          <p:nvPr/>
        </p:nvSpPr>
        <p:spPr>
          <a:xfrm>
            <a:off x="1285875" y="5654675"/>
            <a:ext cx="6327775" cy="695325"/>
          </a:xfrm>
          <a:prstGeom prst="bracketPair">
            <a:avLst/>
          </a:prstGeom>
          <a:ln w="762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56" name="Gráfico 11" descr="Informació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58118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7" name="Grupo 12"/>
          <p:cNvGrpSpPr>
            <a:grpSpLocks/>
          </p:cNvGrpSpPr>
          <p:nvPr/>
        </p:nvGrpSpPr>
        <p:grpSpPr bwMode="auto">
          <a:xfrm>
            <a:off x="8064500" y="4811713"/>
            <a:ext cx="914400" cy="1204912"/>
            <a:chOff x="10568208" y="7076771"/>
            <a:chExt cx="914400" cy="1204824"/>
          </a:xfrm>
        </p:grpSpPr>
        <p:pic>
          <p:nvPicPr>
            <p:cNvPr id="6160" name="Gráfico 13" descr="Engranaje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8208" y="7187888"/>
              <a:ext cx="914400" cy="914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uadroTexto 14">
              <a:extLst/>
            </p:cNvPr>
            <p:cNvSpPr txBox="1"/>
            <p:nvPr/>
          </p:nvSpPr>
          <p:spPr>
            <a:xfrm rot="18234664">
              <a:off x="10317416" y="7375188"/>
              <a:ext cx="914333" cy="317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solidFill>
                    <a:srgbClr val="887B42"/>
                  </a:solidFill>
                  <a:latin typeface="+mj-lt"/>
                  <a:ea typeface="+mj-ea"/>
                  <a:cs typeface="+mj-cs"/>
                  <a:sym typeface="Helvetica"/>
                </a:rPr>
                <a:t>Digital</a:t>
              </a:r>
            </a:p>
          </p:txBody>
        </p:sp>
        <p:sp>
          <p:nvSpPr>
            <p:cNvPr id="16" name="CuadroTexto 15">
              <a:extLst/>
            </p:cNvPr>
            <p:cNvSpPr txBox="1"/>
            <p:nvPr/>
          </p:nvSpPr>
          <p:spPr>
            <a:xfrm rot="18234664">
              <a:off x="10780173" y="7664884"/>
              <a:ext cx="914333" cy="3190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lang="es-ES" sz="1400" dirty="0">
                <a:solidFill>
                  <a:srgbClr val="887B42"/>
                </a:solidFill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6158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6159" name="Kép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63" y="1612900"/>
            <a:ext cx="35591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4717</TotalTime>
  <Words>324</Words>
  <Application>Microsoft Office PowerPoint</Application>
  <PresentationFormat>Diavetítés a képernyőre (4:3 oldalarány)</PresentationFormat>
  <Paragraphs>44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Calibri</vt:lpstr>
      <vt:lpstr>Arial</vt:lpstr>
      <vt:lpstr>Helvetica</vt:lpstr>
      <vt:lpstr>Office Theme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success stories with Industry</dc:title>
  <dc:subject/>
  <dc:creator>math-in</dc:creator>
  <cp:keywords/>
  <cp:lastModifiedBy>Melinda Krankovits</cp:lastModifiedBy>
  <cp:revision>65</cp:revision>
  <dcterms:modified xsi:type="dcterms:W3CDTF">2020-04-16T07:07:04Z</dcterms:modified>
</cp:coreProperties>
</file>