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3213" cy="9756775"/>
  <p:notesSz cx="6858000" cy="9144000"/>
  <p:defaultTextStyle>
    <a:lvl1pPr algn="ctr" defTabSz="584205">
      <a:defRPr sz="3700">
        <a:latin typeface="+mj-lt"/>
        <a:ea typeface="+mj-ea"/>
        <a:cs typeface="+mj-cs"/>
        <a:sym typeface="Helvetica"/>
      </a:defRPr>
    </a:lvl1pPr>
    <a:lvl2pPr algn="ctr" defTabSz="584205">
      <a:defRPr sz="3700">
        <a:latin typeface="+mj-lt"/>
        <a:ea typeface="+mj-ea"/>
        <a:cs typeface="+mj-cs"/>
        <a:sym typeface="Helvetica"/>
      </a:defRPr>
    </a:lvl2pPr>
    <a:lvl3pPr algn="ctr" defTabSz="584205">
      <a:defRPr sz="3700">
        <a:latin typeface="+mj-lt"/>
        <a:ea typeface="+mj-ea"/>
        <a:cs typeface="+mj-cs"/>
        <a:sym typeface="Helvetica"/>
      </a:defRPr>
    </a:lvl3pPr>
    <a:lvl4pPr algn="ctr" defTabSz="584205">
      <a:defRPr sz="3700">
        <a:latin typeface="+mj-lt"/>
        <a:ea typeface="+mj-ea"/>
        <a:cs typeface="+mj-cs"/>
        <a:sym typeface="Helvetica"/>
      </a:defRPr>
    </a:lvl4pPr>
    <a:lvl5pPr algn="ctr" defTabSz="584205">
      <a:defRPr sz="3700">
        <a:latin typeface="+mj-lt"/>
        <a:ea typeface="+mj-ea"/>
        <a:cs typeface="+mj-cs"/>
        <a:sym typeface="Helvetica"/>
      </a:defRPr>
    </a:lvl5pPr>
    <a:lvl6pPr algn="ctr" defTabSz="584205">
      <a:defRPr sz="3700">
        <a:latin typeface="+mj-lt"/>
        <a:ea typeface="+mj-ea"/>
        <a:cs typeface="+mj-cs"/>
        <a:sym typeface="Helvetica"/>
      </a:defRPr>
    </a:lvl6pPr>
    <a:lvl7pPr algn="ctr" defTabSz="584205">
      <a:defRPr sz="3700">
        <a:latin typeface="+mj-lt"/>
        <a:ea typeface="+mj-ea"/>
        <a:cs typeface="+mj-cs"/>
        <a:sym typeface="Helvetica"/>
      </a:defRPr>
    </a:lvl7pPr>
    <a:lvl8pPr algn="ctr" defTabSz="584205">
      <a:defRPr sz="3700">
        <a:latin typeface="+mj-lt"/>
        <a:ea typeface="+mj-ea"/>
        <a:cs typeface="+mj-cs"/>
        <a:sym typeface="Helvetica"/>
      </a:defRPr>
    </a:lvl8pPr>
    <a:lvl9pPr algn="ctr" defTabSz="584205">
      <a:defRPr sz="3700"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91"/>
    <a:srgbClr val="887B42"/>
    <a:srgbClr val="897C57"/>
    <a:srgbClr val="66AF9E"/>
    <a:srgbClr val="887B5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8" autoAdjust="0"/>
  </p:normalViewPr>
  <p:slideViewPr>
    <p:cSldViewPr snapToGrid="0">
      <p:cViewPr varScale="1">
        <p:scale>
          <a:sx n="59" d="100"/>
          <a:sy n="59" d="100"/>
        </p:scale>
        <p:origin x="1440" y="58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235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4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7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10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1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13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1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4941908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69846" y="5030837"/>
            <a:ext cx="10463522" cy="47259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972155" y="2012208"/>
            <a:ext cx="11056576" cy="4561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7">
              <a:lnSpc>
                <a:spcPct val="95000"/>
              </a:lnSpc>
              <a:defRPr sz="58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972084" y="6574072"/>
            <a:ext cx="11058975" cy="318270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Five</a:t>
            </a:r>
          </a:p>
        </p:txBody>
      </p:sp>
      <p:grpSp>
        <p:nvGrpSpPr>
          <p:cNvPr id="34" name="Group 34"/>
          <p:cNvGrpSpPr/>
          <p:nvPr/>
        </p:nvGrpSpPr>
        <p:grpSpPr>
          <a:xfrm>
            <a:off x="972153" y="2465438"/>
            <a:ext cx="11058977" cy="3802209"/>
            <a:chOff x="0" y="-2"/>
            <a:chExt cx="11060325" cy="3800970"/>
          </a:xfrm>
        </p:grpSpPr>
        <p:sp>
          <p:nvSpPr>
            <p:cNvPr id="32" name="Shape 32"/>
            <p:cNvSpPr/>
            <p:nvPr/>
          </p:nvSpPr>
          <p:spPr>
            <a:xfrm>
              <a:off x="-1" y="-3"/>
              <a:ext cx="11057927" cy="7"/>
            </a:xfrm>
            <a:prstGeom prst="line">
              <a:avLst/>
            </a:prstGeom>
            <a:noFill/>
            <a:ln w="12700" cap="flat">
              <a:solidFill>
                <a:srgbClr val="BCB296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4">
                <a:defRPr sz="1200"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" y="3654208"/>
              <a:ext cx="11057927" cy="1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50" y="0"/>
                  </a:lnTo>
                  <a:lnTo>
                    <a:pt x="1341" y="21600"/>
                  </a:lnTo>
                  <a:lnTo>
                    <a:pt x="1636" y="0"/>
                  </a:lnTo>
                  <a:lnTo>
                    <a:pt x="21600" y="0"/>
                  </a:lnTo>
                </a:path>
              </a:pathLst>
            </a:custGeom>
            <a:noFill/>
            <a:ln w="12700" cap="flat">
              <a:solidFill>
                <a:srgbClr val="BCB29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914407">
                <a:defRPr sz="2400"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gue">
    <p:bg>
      <p:bgPr>
        <a:solidFill>
          <a:srgbClr val="E9E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770857" y="4131813"/>
            <a:ext cx="3272898" cy="562496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Five</a:t>
            </a:r>
          </a:p>
        </p:txBody>
      </p:sp>
      <p:sp>
        <p:nvSpPr>
          <p:cNvPr id="37" name="Shape 37"/>
          <p:cNvSpPr/>
          <p:nvPr/>
        </p:nvSpPr>
        <p:spPr>
          <a:xfrm flipH="1">
            <a:off x="8130162" y="3940599"/>
            <a:ext cx="3" cy="4098986"/>
          </a:xfrm>
          <a:prstGeom prst="line">
            <a:avLst/>
          </a:prstGeom>
          <a:ln w="12700">
            <a:solidFill>
              <a:srgbClr val="897C57"/>
            </a:solidFill>
          </a:ln>
        </p:spPr>
        <p:txBody>
          <a:bodyPr lIns="0" tIns="0" rIns="0" bIns="0"/>
          <a:lstStyle/>
          <a:p>
            <a:pPr lvl="0" algn="l" defTabSz="457204"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2301058" y="4227936"/>
            <a:ext cx="3875472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975238" y="4227936"/>
            <a:ext cx="7151770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975240" y="4227936"/>
            <a:ext cx="5201289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814335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69846" y="8194166"/>
            <a:ext cx="10463522" cy="156260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69846" y="3226851"/>
            <a:ext cx="10463522" cy="33030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384" y="0"/>
            <a:ext cx="5333349" cy="4624304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384" y="4764051"/>
            <a:ext cx="5333349" cy="499272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52384" y="9821"/>
            <a:ext cx="11098446" cy="30293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5333349" cy="6288546"/>
          </a:xfrm>
          <a:prstGeom prst="rect">
            <a:avLst/>
          </a:prstGeom>
        </p:spPr>
        <p:txBody>
          <a:bodyPr/>
          <a:lstStyle>
            <a:lvl1pPr marL="342903" indent="-342903">
              <a:spcBef>
                <a:spcPts val="3200"/>
              </a:spcBef>
              <a:defRPr sz="2900"/>
            </a:lvl1pPr>
            <a:lvl2pPr marL="685805" indent="-342903">
              <a:spcBef>
                <a:spcPts val="3200"/>
              </a:spcBef>
              <a:defRPr sz="2900"/>
            </a:lvl2pPr>
            <a:lvl3pPr marL="1028708" indent="-342903">
              <a:spcBef>
                <a:spcPts val="3200"/>
              </a:spcBef>
              <a:defRPr sz="2900"/>
            </a:lvl3pPr>
            <a:lvl4pPr marL="1371612" indent="-342903">
              <a:spcBef>
                <a:spcPts val="3200"/>
              </a:spcBef>
              <a:defRPr sz="2900"/>
            </a:lvl4pPr>
            <a:lvl5pPr marL="1714514" indent="-342903">
              <a:spcBef>
                <a:spcPts val="3200"/>
              </a:spcBef>
              <a:defRPr sz="2900"/>
            </a:lvl5pPr>
          </a:lstStyle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384" y="1270414"/>
            <a:ext cx="11098446" cy="721594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384" y="444645"/>
            <a:ext cx="11098446" cy="2159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11098446" cy="6288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4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1pPr>
      <a:lvl2pPr marL="889007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2pPr>
      <a:lvl3pPr marL="133351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3pPr>
      <a:lvl4pPr marL="1778015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4pPr>
      <a:lvl5pPr marL="2222519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5pPr>
      <a:lvl6pPr marL="266702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6pPr>
      <a:lvl7pPr marL="3111526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7pPr>
      <a:lvl8pPr marL="3556030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8pPr>
      <a:lvl9pPr marL="4000532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s://www.eu-maths-in.eu/EUMATHSIN/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svg"/><Relationship Id="rId5" Type="http://schemas.openxmlformats.org/officeDocument/2006/relationships/image" Target="../media/image4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405119" y="747870"/>
            <a:ext cx="12841163" cy="488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algn="l" defTabSz="914407">
              <a:lnSpc>
                <a:spcPct val="110000"/>
              </a:lnSpc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endParaRPr lang="en-GB" sz="2400" i="1" dirty="0">
              <a:solidFill>
                <a:srgbClr val="81C191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393542" y="2659201"/>
            <a:ext cx="3342437" cy="2551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1200"/>
              </a:spcBef>
              <a:buClr>
                <a:srgbClr val="66AF9E"/>
              </a:buClr>
              <a:buSzPct val="100000"/>
              <a:defRPr sz="1800"/>
            </a:pPr>
            <a:r>
              <a:rPr sz="2200" cap="all" spc="286" dirty="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Problem description</a:t>
            </a:r>
          </a:p>
          <a:p>
            <a:pPr algn="just">
              <a:spcBef>
                <a:spcPts val="2313"/>
              </a:spcBef>
              <a:buClr>
                <a:srgbClr val="81C191"/>
              </a:buClr>
            </a:pP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In this project  aided with 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automatic 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theorem proving we 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developed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 lightweight cryptographic  extension of the </a:t>
            </a:r>
            <a:r>
              <a:rPr lang="en-US" altLang="es-ES" sz="1600" dirty="0" err="1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Optin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Sensor Protocol  which heavily used  at our industrial partner in  </a:t>
            </a:r>
            <a:r>
              <a:rPr lang="en-US" altLang="es-ES" sz="1600" dirty="0" err="1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IoT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devices.</a:t>
            </a:r>
          </a:p>
        </p:txBody>
      </p:sp>
      <p:sp>
        <p:nvSpPr>
          <p:cNvPr id="53" name="Shape 53"/>
          <p:cNvSpPr/>
          <p:nvPr/>
        </p:nvSpPr>
        <p:spPr>
          <a:xfrm>
            <a:off x="405110" y="5182947"/>
            <a:ext cx="3342436" cy="396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s-ES" sz="2200" cap="all" spc="286" dirty="0" err="1">
                <a:solidFill>
                  <a:srgbClr val="66AF9E"/>
                </a:solidFill>
                <a:latin typeface="Franklin Gothic Book"/>
                <a:sym typeface="Franklin Gothic Book"/>
              </a:rPr>
              <a:t>ChallengeS</a:t>
            </a:r>
            <a:r>
              <a:rPr lang="es-ES" sz="2200" cap="all" spc="286" dirty="0">
                <a:solidFill>
                  <a:srgbClr val="66AF9E"/>
                </a:solidFill>
                <a:latin typeface="Franklin Gothic Book"/>
                <a:sym typeface="Franklin Gothic Book"/>
              </a:rPr>
              <a:t> </a:t>
            </a:r>
          </a:p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s-ES" sz="2200" cap="all" spc="286" dirty="0">
                <a:solidFill>
                  <a:srgbClr val="66AF9E"/>
                </a:solidFill>
                <a:latin typeface="Franklin Gothic Book"/>
                <a:sym typeface="Franklin Gothic Book"/>
              </a:rPr>
              <a:t>and </a:t>
            </a:r>
            <a:r>
              <a:rPr lang="es-ES" sz="2200" cap="all" spc="286" dirty="0" err="1">
                <a:solidFill>
                  <a:srgbClr val="66AF9E"/>
                </a:solidFill>
                <a:latin typeface="Franklin Gothic Book"/>
                <a:sym typeface="Franklin Gothic Book"/>
              </a:rPr>
              <a:t>goals</a:t>
            </a:r>
            <a:endParaRPr lang="es-ES" sz="2200" cap="all" spc="286" dirty="0">
              <a:solidFill>
                <a:srgbClr val="66AF9E"/>
              </a:solidFill>
              <a:latin typeface="Franklin Gothic Book"/>
              <a:sym typeface="Franklin Gothic Book"/>
            </a:endParaRPr>
          </a:p>
          <a:p>
            <a:pPr algn="just">
              <a:spcBef>
                <a:spcPts val="1200"/>
              </a:spcBef>
            </a:pP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We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determined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security requirements 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for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some typical industrial use of the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OSP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protocol, then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extend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ed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protocol with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cryptograph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y.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We  also a</a:t>
            </a:r>
            <a:r>
              <a:rPr lang="en-US" altLang="es-ES" sz="16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nalyze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security properties of the new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extension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and </a:t>
            </a:r>
            <a:r>
              <a:rPr lang="hu-HU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</a:t>
            </a:r>
            <a:r>
              <a:rPr lang="en-US" altLang="es-ES" sz="16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mplement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ed</a:t>
            </a:r>
            <a:r>
              <a:rPr lang="hu-HU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and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test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ed 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new protocol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features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. Moreover, we v</a:t>
            </a:r>
            <a:r>
              <a:rPr lang="en-US" altLang="es-ES" sz="16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alidate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new design by mathematical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modeling</a:t>
            </a:r>
            <a:r>
              <a:rPr lang="hu-HU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and  p</a:t>
            </a:r>
            <a:r>
              <a:rPr lang="en-US" altLang="es-ES" sz="16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ublish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ed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new protocol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version</a:t>
            </a:r>
            <a:endParaRPr lang="en-US" altLang="es-ES" sz="1600" dirty="0">
              <a:solidFill>
                <a:srgbClr val="887B56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393542" y="1989235"/>
            <a:ext cx="1207153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1800"/>
            </a:pPr>
            <a:r>
              <a:rPr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PRODUCTIVE SECTOR:</a:t>
            </a:r>
            <a:r>
              <a:rPr lang="es-ES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</a:t>
            </a:r>
            <a:r>
              <a:rPr lang="hu-HU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automobile, health care</a:t>
            </a:r>
            <a:endParaRPr lang="it-IT" sz="2000" dirty="0">
              <a:solidFill>
                <a:srgbClr val="897C57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5" name="CasellaDiTesto 4"/>
          <p:cNvSpPr txBox="1"/>
          <p:nvPr/>
        </p:nvSpPr>
        <p:spPr>
          <a:xfrm flipH="1">
            <a:off x="4455931" y="2630941"/>
            <a:ext cx="8008849" cy="17886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897C57"/>
              </a:buClr>
              <a:defRPr sz="1800">
                <a:solidFill>
                  <a:srgbClr val="000000"/>
                </a:solidFill>
              </a:defRPr>
            </a:pPr>
            <a:r>
              <a:rPr lang="it-IT" sz="2200" dirty="0">
                <a:solidFill>
                  <a:srgbClr val="81C19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MATHEMATICAL AND COMPUTATIONAL METHODS</a:t>
            </a:r>
            <a:r>
              <a:rPr lang="it-IT" sz="2200" dirty="0">
                <a:solidFill>
                  <a:srgbClr val="81C191"/>
                </a:solidFill>
                <a:latin typeface="Franklin Gothic Book" panose="020B0503020102020204" pitchFamily="34" charset="0"/>
              </a:rPr>
              <a:t> </a:t>
            </a:r>
            <a:endParaRPr lang="it-IT" sz="2200" dirty="0" smtClean="0">
              <a:solidFill>
                <a:srgbClr val="81C191"/>
              </a:solidFill>
              <a:latin typeface="Franklin Gothic Book" panose="020B0503020102020204" pitchFamily="34" charset="0"/>
            </a:endParaRPr>
          </a:p>
          <a:p>
            <a:pPr algn="just" eaLnBrk="1" hangingPunct="1">
              <a:spcBef>
                <a:spcPts val="2313"/>
              </a:spcBef>
              <a:buClr>
                <a:srgbClr val="81C191"/>
              </a:buClr>
            </a:pP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For validation of the new protocol version </a:t>
            </a:r>
            <a:r>
              <a:rPr lang="hu-HU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mathematical modeling, namely automatic theorm pro</a:t>
            </a:r>
            <a:r>
              <a:rPr lang="en-US" altLang="es-ES" sz="16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oving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was used. We modeled both the new protocol 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design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and  the security requirements by logic formulas. We used the TAMARIN-</a:t>
            </a:r>
            <a:r>
              <a:rPr lang="en-US" altLang="es-ES" sz="1600" dirty="0" err="1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Proover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softw</a:t>
            </a:r>
            <a:r>
              <a:rPr lang="hu-HU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r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for formal verification of the key security  properties.</a:t>
            </a:r>
          </a:p>
        </p:txBody>
      </p:sp>
      <p:sp>
        <p:nvSpPr>
          <p:cNvPr id="20" name="Shape 55"/>
          <p:cNvSpPr/>
          <p:nvPr/>
        </p:nvSpPr>
        <p:spPr>
          <a:xfrm>
            <a:off x="115743" y="1453763"/>
            <a:ext cx="12349037" cy="74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r">
              <a:defRPr sz="1800"/>
            </a:pPr>
            <a:r>
              <a:rPr lang="it-IT" sz="2000" dirty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H2020 SOCIETAL CHALLENGES: 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secure communicating systems</a:t>
            </a:r>
            <a:endParaRPr lang="en-US" sz="2000" dirty="0">
              <a:solidFill>
                <a:srgbClr val="887B56"/>
              </a:solidFill>
              <a:latin typeface="Franklin Gothic Book" panose="020B050302010202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  <a:p>
            <a:pPr lvl="0" algn="r">
              <a:defRPr sz="1800"/>
            </a:pPr>
            <a:endParaRPr lang="es-ES" sz="2000" cap="all" dirty="0">
              <a:solidFill>
                <a:srgbClr val="897C57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47155" y="5157965"/>
            <a:ext cx="6951945" cy="3426579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3600" dirty="0" smtClean="0">
              <a:solidFill>
                <a:srgbClr val="000000"/>
              </a:solidFill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3600" dirty="0">
              <a:solidFill>
                <a:srgbClr val="000000"/>
              </a:solidFill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3600" dirty="0" smtClean="0">
              <a:solidFill>
                <a:srgbClr val="000000"/>
              </a:solidFill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3600" dirty="0">
              <a:solidFill>
                <a:srgbClr val="000000"/>
              </a:solidFill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3600" dirty="0" smtClean="0">
              <a:solidFill>
                <a:srgbClr val="000000"/>
              </a:solidFill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3600" dirty="0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58722" y="8192022"/>
            <a:ext cx="6940378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r>
              <a:rPr lang="hu-HU" altLang="es-ES" sz="1400" dirty="0" smtClean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and verification of the new design</a:t>
            </a:r>
            <a:endParaRPr lang="en-US" altLang="es-ES" sz="1400" dirty="0">
              <a:solidFill>
                <a:srgbClr val="897C5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7" name="28 CuadroTexto">
            <a:extLst>
              <a:ext uri="{FF2B5EF4-FFF2-40B4-BE49-F238E27FC236}">
                <a16:creationId xmlns:a16="http://schemas.microsoft.com/office/drawing/2014/main" id="{5C0107E2-CC78-47E0-B0D4-E8E4C54C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2" y="138977"/>
            <a:ext cx="127485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Formal Modeling and Proving Cryptographic </a:t>
            </a:r>
            <a:r>
              <a:rPr lang="hu-HU" altLang="es-ES" sz="4400" dirty="0" smtClean="0">
                <a:solidFill>
                  <a:srgbClr val="887B56"/>
                </a:solidFill>
                <a:cs typeface="Calibri" panose="020F0502020204030204" pitchFamily="34" charset="0"/>
              </a:rPr>
              <a:t/>
            </a:r>
            <a:br>
              <a:rPr lang="hu-HU" altLang="es-ES" sz="4400" dirty="0" smtClean="0">
                <a:solidFill>
                  <a:srgbClr val="887B56"/>
                </a:solidFill>
                <a:cs typeface="Calibri" panose="020F0502020204030204" pitchFamily="34" charset="0"/>
              </a:rPr>
            </a:br>
            <a:r>
              <a:rPr lang="en-US" altLang="es-ES" sz="4400" dirty="0" smtClean="0">
                <a:solidFill>
                  <a:srgbClr val="887B56"/>
                </a:solidFill>
                <a:cs typeface="Calibri" panose="020F0502020204030204" pitchFamily="34" charset="0"/>
              </a:rPr>
              <a:t>Properties </a:t>
            </a:r>
            <a:r>
              <a:rPr lang="en-U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of the </a:t>
            </a:r>
            <a:r>
              <a:rPr lang="en-US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Optin</a:t>
            </a:r>
            <a:r>
              <a:rPr lang="en-U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 Sensor Protocol</a:t>
            </a:r>
            <a:endParaRPr lang="es-ES" altLang="es-ES" sz="4400" dirty="0">
              <a:solidFill>
                <a:srgbClr val="887B56"/>
              </a:solidFill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9794"/>
          <a:stretch/>
        </p:blipFill>
        <p:spPr>
          <a:xfrm>
            <a:off x="8228257" y="5157965"/>
            <a:ext cx="3200677" cy="34027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759" y="5171006"/>
            <a:ext cx="2950720" cy="33896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7E7F39C-D804-4CF4-9F39-08DC374D185A}"/>
              </a:ext>
            </a:extLst>
          </p:cNvPr>
          <p:cNvSpPr/>
          <p:nvPr/>
        </p:nvSpPr>
        <p:spPr>
          <a:xfrm>
            <a:off x="8942370" y="1843953"/>
            <a:ext cx="3251676" cy="5237942"/>
          </a:xfrm>
          <a:prstGeom prst="rect">
            <a:avLst/>
          </a:prstGeom>
          <a:pattFill prst="pct25">
            <a:fgClr>
              <a:srgbClr val="81C191"/>
            </a:fgClr>
            <a:bgClr>
              <a:schemeClr val="bg1"/>
            </a:bgClr>
          </a:pattFill>
          <a:ln w="25400" cap="flat">
            <a:noFill/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8954801" y="2660476"/>
            <a:ext cx="3250816" cy="39805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25120" tIns="325120" rIns="325120" bIns="325120" numCol="1" anchor="ctr">
            <a:spAutoFit/>
          </a:bodyPr>
          <a:lstStyle/>
          <a:p>
            <a:pPr algn="r" defTabSz="914407">
              <a:defRPr sz="1800"/>
            </a:pPr>
            <a:r>
              <a:rPr lang="en-US" sz="2400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The new OSP 2.0 protocol standard is available for download from the website of the company</a:t>
            </a:r>
            <a:r>
              <a:rPr lang="hu-HU" sz="2400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:</a:t>
            </a:r>
            <a:r>
              <a:rPr lang="hu-HU" sz="24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/>
            </a:r>
            <a:br>
              <a:rPr lang="hu-HU" sz="24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</a:br>
            <a:r>
              <a:rPr lang="hu-HU" sz="24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http://www.optin.hu/static/www</a:t>
            </a:r>
            <a:r>
              <a:rPr lang="hu-HU" sz="2400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/</a:t>
            </a:r>
            <a:br>
              <a:rPr lang="hu-HU" sz="2400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</a:br>
            <a:r>
              <a:rPr lang="hu-HU" sz="2400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OSP_spec_v2_en.pdf</a:t>
            </a:r>
            <a:endParaRPr sz="2800" dirty="0">
              <a:solidFill>
                <a:srgbClr val="887B56"/>
              </a:solidFill>
              <a:latin typeface="Franklin Gothic Demi Cond"/>
              <a:ea typeface="Franklin Gothic Demi Cond"/>
              <a:cs typeface="Franklin Gothic Demi Cond"/>
              <a:sym typeface="Franklin Gothic Demi Cond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063699" y="2719703"/>
            <a:ext cx="7329546" cy="450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just" defTabSz="777246">
              <a:lnSpc>
                <a:spcPct val="135000"/>
              </a:lnSpc>
              <a:spcBef>
                <a:spcPts val="1001"/>
              </a:spcBef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The </a:t>
            </a:r>
            <a:r>
              <a:rPr lang="en-US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new </a:t>
            </a:r>
            <a:r>
              <a:rPr lang="hu-HU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and </a:t>
            </a: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more </a:t>
            </a:r>
            <a:r>
              <a:rPr lang="en-US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secure design </a:t>
            </a:r>
            <a:r>
              <a:rPr lang="hu-HU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of the OSP 2.0 </a:t>
            </a: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is </a:t>
            </a:r>
            <a:r>
              <a:rPr lang="en-US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in use in several ongoing </a:t>
            </a: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projects</a:t>
            </a:r>
            <a:r>
              <a:rPr lang="hu-HU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and </a:t>
            </a: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further </a:t>
            </a:r>
            <a:r>
              <a:rPr lang="en-US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applications </a:t>
            </a: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of</a:t>
            </a:r>
            <a:r>
              <a:rPr lang="hu-HU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the protocol</a:t>
            </a: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en-US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are </a:t>
            </a: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planned</a:t>
            </a:r>
            <a:r>
              <a:rPr lang="hu-HU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.</a:t>
            </a:r>
          </a:p>
          <a:p>
            <a:pPr algn="just" defTabSz="777246">
              <a:lnSpc>
                <a:spcPct val="135000"/>
              </a:lnSpc>
              <a:spcBef>
                <a:spcPts val="1001"/>
              </a:spcBef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hu-HU" sz="1800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The new  public standard encourages wider </a:t>
            </a:r>
            <a:r>
              <a:rPr lang="hu-HU" sz="1800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both acemic--industrial and industrial—industrial cooperation.</a:t>
            </a:r>
          </a:p>
          <a:p>
            <a:pPr algn="just" defTabSz="777246">
              <a:lnSpc>
                <a:spcPct val="135000"/>
              </a:lnSpc>
              <a:spcBef>
                <a:spcPts val="1001"/>
              </a:spcBef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en-US" dirty="0" smtClean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Cryptographic </a:t>
            </a:r>
            <a:r>
              <a:rPr lang="en-US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and mathematical modeling insights are beneficial for the system engineers of the company </a:t>
            </a:r>
          </a:p>
          <a:p>
            <a:pPr algn="just" defTabSz="777246">
              <a:lnSpc>
                <a:spcPct val="135000"/>
              </a:lnSpc>
              <a:spcBef>
                <a:spcPts val="1001"/>
              </a:spcBef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endParaRPr lang="hu-HU" dirty="0" smtClean="0">
              <a:solidFill>
                <a:srgbClr val="81C191"/>
              </a:solidFill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algn="just" defTabSz="777246">
              <a:lnSpc>
                <a:spcPct val="135000"/>
              </a:lnSpc>
              <a:spcBef>
                <a:spcPts val="1001"/>
              </a:spcBef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endParaRPr lang="en-US" dirty="0">
              <a:solidFill>
                <a:srgbClr val="81C191"/>
              </a:solidFill>
              <a:latin typeface="Franklin Gothic Book"/>
              <a:ea typeface="Franklin Gothic Book"/>
              <a:cs typeface="Franklin Gothic Book"/>
              <a:sym typeface="Franklin Gothic Book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064561" y="8085926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620718" y="8085925"/>
            <a:ext cx="4" cy="1500108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057600" y="9586032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6745350" y="8971142"/>
            <a:ext cx="4990919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hu-HU" sz="1800" dirty="0" smtClean="0">
                <a:solidFill>
                  <a:srgbClr val="887B56"/>
                </a:solidFill>
              </a:rPr>
              <a:t>OPTIN</a:t>
            </a:r>
            <a:r>
              <a:rPr lang="en-US" sz="1800" dirty="0" smtClean="0">
                <a:solidFill>
                  <a:srgbClr val="887B56"/>
                </a:solidFill>
              </a:rPr>
              <a:t> </a:t>
            </a:r>
            <a:r>
              <a:rPr lang="hu-HU" sz="1800" dirty="0" smtClean="0">
                <a:solidFill>
                  <a:srgbClr val="887B56"/>
                </a:solidFill>
              </a:rPr>
              <a:t>K</a:t>
            </a:r>
            <a:r>
              <a:rPr lang="en-US" sz="1800" dirty="0" err="1" smtClean="0">
                <a:solidFill>
                  <a:srgbClr val="887B56"/>
                </a:solidFill>
              </a:rPr>
              <a:t>ft</a:t>
            </a:r>
            <a:r>
              <a:rPr lang="hu-HU" sz="1800" dirty="0" smtClean="0">
                <a:solidFill>
                  <a:srgbClr val="887B56"/>
                </a:solidFill>
              </a:rPr>
              <a:t>.</a:t>
            </a:r>
            <a:endParaRPr lang="it-IT" sz="1800" dirty="0">
              <a:solidFill>
                <a:srgbClr val="887B56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8735" y="1920386"/>
            <a:ext cx="6173390" cy="816121"/>
          </a:xfrm>
        </p:spPr>
        <p:txBody>
          <a:bodyPr/>
          <a:lstStyle/>
          <a:p>
            <a:r>
              <a:rPr lang="en-GB" sz="4000" dirty="0"/>
              <a:t>Results and Benefits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1158333" y="5716542"/>
            <a:ext cx="7047522" cy="2257028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2800" dirty="0">
              <a:solidFill>
                <a:srgbClr val="897C57"/>
              </a:solidFill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spc="0" normalizeH="0" baseline="0" dirty="0" smtClean="0">
              <a:ln>
                <a:noFill/>
              </a:ln>
              <a:solidFill>
                <a:srgbClr val="897C57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2800" dirty="0">
              <a:solidFill>
                <a:srgbClr val="897C57"/>
              </a:solidFill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spc="0" normalizeH="0" baseline="0" dirty="0" smtClean="0">
              <a:ln>
                <a:noFill/>
              </a:ln>
              <a:solidFill>
                <a:srgbClr val="897C57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spc="0" normalizeH="0" baseline="0" dirty="0">
              <a:ln>
                <a:noFill/>
              </a:ln>
              <a:solidFill>
                <a:srgbClr val="897C57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20" name="Gráfico 19" descr="Información">
            <a:hlinkClick r:id="rId2"/>
            <a:extLst>
              <a:ext uri="{FF2B5EF4-FFF2-40B4-BE49-F238E27FC236}">
                <a16:creationId xmlns:a16="http://schemas.microsoft.com/office/drawing/2014/main" id="{BA5646FC-6EA3-4188-BE16-AEFD8678E5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00569" y="7200169"/>
            <a:ext cx="914400" cy="91440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71933E35-744C-4B6B-BCA3-205D38122B5F}"/>
              </a:ext>
            </a:extLst>
          </p:cNvPr>
          <p:cNvGrpSpPr/>
          <p:nvPr/>
        </p:nvGrpSpPr>
        <p:grpSpPr>
          <a:xfrm>
            <a:off x="10568208" y="7076771"/>
            <a:ext cx="914400" cy="1204824"/>
            <a:chOff x="10568208" y="7076771"/>
            <a:chExt cx="914400" cy="1204824"/>
          </a:xfrm>
        </p:grpSpPr>
        <p:pic>
          <p:nvPicPr>
            <p:cNvPr id="7" name="Gráfico 6" descr="Engranajes">
              <a:extLst>
                <a:ext uri="{FF2B5EF4-FFF2-40B4-BE49-F238E27FC236}">
                  <a16:creationId xmlns:a16="http://schemas.microsoft.com/office/drawing/2014/main" id="{CA0E04A5-F883-479E-BA82-B020BC0E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8208" y="7187711"/>
              <a:ext cx="914400" cy="914400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CF3D42E4-0D28-49A1-89F9-52AAE5F8A749}"/>
                </a:ext>
              </a:extLst>
            </p:cNvPr>
            <p:cNvSpPr txBox="1"/>
            <p:nvPr/>
          </p:nvSpPr>
          <p:spPr>
            <a:xfrm rot="18234664">
              <a:off x="10317190" y="7374953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spc="0" normalizeH="0" baseline="0" dirty="0" smtClean="0">
                  <a:ln>
                    <a:noFill/>
                  </a:ln>
                  <a:solidFill>
                    <a:srgbClr val="887B42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Digital</a:t>
              </a:r>
              <a:endParaRPr kumimoji="0" lang="es-ES" sz="1400" b="0" i="0" u="none" strike="noStrike" cap="none" spc="0" normalizeH="0" baseline="0" dirty="0">
                <a:ln>
                  <a:noFill/>
                </a:ln>
                <a:solidFill>
                  <a:srgbClr val="887B42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47F4F8AD-E140-4463-88E8-99879AAD2237}"/>
                </a:ext>
              </a:extLst>
            </p:cNvPr>
            <p:cNvSpPr txBox="1"/>
            <p:nvPr/>
          </p:nvSpPr>
          <p:spPr>
            <a:xfrm rot="18234664">
              <a:off x="10780144" y="7665377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s-ES" sz="1400" dirty="0">
                  <a:solidFill>
                    <a:srgbClr val="887B42"/>
                  </a:solidFill>
                </a:rPr>
                <a:t>Twin</a:t>
              </a:r>
              <a:endParaRPr kumimoji="0" lang="es-ES" sz="1400" b="0" i="0" u="none" strike="noStrike" cap="none" spc="0" normalizeH="0" baseline="0" dirty="0">
                <a:ln>
                  <a:noFill/>
                </a:ln>
                <a:solidFill>
                  <a:srgbClr val="887B42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sp>
        <p:nvSpPr>
          <p:cNvPr id="31" name="Shape 68"/>
          <p:cNvSpPr/>
          <p:nvPr/>
        </p:nvSpPr>
        <p:spPr>
          <a:xfrm>
            <a:off x="902724" y="8971141"/>
            <a:ext cx="571799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hu-HU" sz="1800" dirty="0" smtClean="0">
                <a:solidFill>
                  <a:srgbClr val="887B56"/>
                </a:solidFill>
              </a:rPr>
              <a:t>HU-MATHS-IN</a:t>
            </a:r>
            <a:endParaRPr lang="it-IT" sz="1800" dirty="0">
              <a:solidFill>
                <a:srgbClr val="887B56"/>
              </a:solidFill>
            </a:endParaRPr>
          </a:p>
        </p:txBody>
      </p:sp>
      <p:pic>
        <p:nvPicPr>
          <p:cNvPr id="32" name="Kép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381" y="8247616"/>
            <a:ext cx="2381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28 CuadroTexto">
            <a:extLst>
              <a:ext uri="{FF2B5EF4-FFF2-40B4-BE49-F238E27FC236}">
                <a16:creationId xmlns:a16="http://schemas.microsoft.com/office/drawing/2014/main" id="{5C0107E2-CC78-47E0-B0D4-E8E4C54C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2" y="138977"/>
            <a:ext cx="127485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Formal Modeling and Proving Cryptographic </a:t>
            </a:r>
            <a:r>
              <a:rPr lang="hu-HU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/>
            </a:r>
            <a:br>
              <a:rPr lang="hu-HU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</a:br>
            <a:r>
              <a:rPr lang="en-U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Properties of the </a:t>
            </a:r>
            <a:r>
              <a:rPr lang="en-US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Optin</a:t>
            </a:r>
            <a:r>
              <a:rPr lang="en-U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 Sensor Protocol</a:t>
            </a:r>
            <a:endParaRPr lang="es-ES" altLang="es-ES" sz="4400" dirty="0">
              <a:solidFill>
                <a:srgbClr val="887B56"/>
              </a:solidFill>
              <a:cs typeface="Calibri" panose="020F05020202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9808" y="5773447"/>
            <a:ext cx="4375398" cy="21432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7732" y="8185916"/>
            <a:ext cx="2719052" cy="7011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271</Words>
  <Application>Microsoft Office PowerPoint</Application>
  <PresentationFormat>Egyéni</PresentationFormat>
  <Paragraphs>30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10" baseType="lpstr">
      <vt:lpstr>Arial</vt:lpstr>
      <vt:lpstr>Avenir Roman</vt:lpstr>
      <vt:lpstr>Calibri</vt:lpstr>
      <vt:lpstr>Franklin Gothic Book</vt:lpstr>
      <vt:lpstr>Franklin Gothic Demi Cond</vt:lpstr>
      <vt:lpstr>Helvetica</vt:lpstr>
      <vt:lpstr>Helvetica Light</vt:lpstr>
      <vt:lpstr>Default</vt:lpstr>
      <vt:lpstr>PowerPoint-bemutató</vt:lpstr>
      <vt:lpstr>Results and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SPORTELLO;math-in</dc:creator>
  <cp:lastModifiedBy>Melinda Krankovits</cp:lastModifiedBy>
  <cp:revision>71</cp:revision>
  <dcterms:modified xsi:type="dcterms:W3CDTF">2020-04-21T15:18:34Z</dcterms:modified>
</cp:coreProperties>
</file>