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91"/>
    <a:srgbClr val="31363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CD10EAAB-FB32-4BFD-9381-7F33CC8BDA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6F79DD0D-8521-4CCA-913E-9873BDF3C85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568A16-C7A4-4E5A-B032-28243042A590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DB253382-AC33-4A45-AFB5-E97C8EFF66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1650FF30-C109-4E87-AE5A-B83BCF373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6F399B6D-4EE3-4AF2-ACED-74BB6B5A11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4DFACCB8-02D3-4379-BD27-30B3C4B29A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4CE4CE-5D0A-4DBF-96EF-A0B29C717083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60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jpeg"/><Relationship Id="rId7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u-maths-in.eu/EUMATHSIN/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3"/>
          <p:cNvSpPr>
            <a:spLocks noChangeArrowheads="1"/>
          </p:cNvSpPr>
          <p:nvPr/>
        </p:nvSpPr>
        <p:spPr bwMode="auto">
          <a:xfrm>
            <a:off x="3175" y="115888"/>
            <a:ext cx="9144000" cy="7921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B79024-8021-41EC-B23F-72BE79EC2468}"/>
              </a:ext>
            </a:extLst>
          </p:cNvPr>
          <p:cNvSpPr/>
          <p:nvPr/>
        </p:nvSpPr>
        <p:spPr>
          <a:xfrm>
            <a:off x="115131" y="5514108"/>
            <a:ext cx="210312" cy="1095543"/>
          </a:xfrm>
          <a:prstGeom prst="rect">
            <a:avLst/>
          </a:prstGeom>
        </p:spPr>
        <p:txBody>
          <a:bodyPr vert="vert270"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77C597"/>
                </a:solidFill>
                <a:latin typeface="Calibri"/>
              </a:rPr>
              <a:t>Company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4843463" y="1031875"/>
            <a:ext cx="408146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Aft>
                <a:spcPts val="425"/>
              </a:spcAft>
            </a:pPr>
            <a:r>
              <a:rPr lang="en-US" altLang="es-ES" sz="2400" b="1">
                <a:solidFill>
                  <a:srgbClr val="BCBCBC"/>
                </a:solidFill>
              </a:rPr>
              <a:t>H2020 </a:t>
            </a:r>
            <a:r>
              <a:rPr lang="en-US" altLang="es-ES" sz="2000" b="1"/>
              <a:t>SOCIETAL CHALLENGES</a:t>
            </a:r>
          </a:p>
          <a:p>
            <a:pPr algn="r" eaLnBrk="1" hangingPunct="1">
              <a:spcAft>
                <a:spcPts val="1475"/>
              </a:spcAft>
            </a:pPr>
            <a:r>
              <a:rPr lang="en-US" altLang="es-ES" sz="1200" b="1">
                <a:solidFill>
                  <a:srgbClr val="31363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 the more appropriated challenge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52413" y="1768475"/>
            <a:ext cx="8743950" cy="1038225"/>
          </a:xfrm>
          <a:prstGeom prst="rect">
            <a:avLst/>
          </a:prstGeom>
          <a:gradFill rotWithShape="1">
            <a:gsLst>
              <a:gs pos="0">
                <a:srgbClr val="AFE2BB"/>
              </a:gs>
              <a:gs pos="50000">
                <a:srgbClr val="CEECD4"/>
              </a:gs>
              <a:gs pos="100000">
                <a:srgbClr val="E6F5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s-ES" sz="1600" b="1">
                <a:solidFill>
                  <a:srgbClr val="31363D"/>
                </a:solidFill>
              </a:rPr>
              <a:t>The Industrial Problem</a:t>
            </a:r>
          </a:p>
          <a:p>
            <a:r>
              <a:rPr lang="hu-HU" altLang="es-ES" sz="1600">
                <a:solidFill>
                  <a:srgbClr val="31363D"/>
                </a:solidFill>
              </a:rPr>
              <a:t>Robert Bosch Kft was interested in </a:t>
            </a:r>
            <a:r>
              <a:rPr lang="en-US" altLang="es-ES" sz="1600">
                <a:solidFill>
                  <a:srgbClr val="31363D"/>
                </a:solidFill>
              </a:rPr>
              <a:t>a dynamic process</a:t>
            </a:r>
            <a:r>
              <a:rPr lang="hu-HU" altLang="es-ES" sz="1600">
                <a:solidFill>
                  <a:srgbClr val="31363D"/>
                </a:solidFill>
              </a:rPr>
              <a:t> for ADAS (Advanced driver assistance systems)</a:t>
            </a:r>
            <a:r>
              <a:rPr lang="en-US" altLang="es-ES" sz="1600">
                <a:solidFill>
                  <a:srgbClr val="31363D"/>
                </a:solidFill>
              </a:rPr>
              <a:t>, which computes the lanes continuously and directly from the data of a stereo-camera and giv</a:t>
            </a:r>
            <a:r>
              <a:rPr lang="hu-HU" altLang="es-ES" sz="1600">
                <a:solidFill>
                  <a:srgbClr val="31363D"/>
                </a:solidFill>
              </a:rPr>
              <a:t>ing</a:t>
            </a:r>
            <a:r>
              <a:rPr lang="en-US" altLang="es-ES" sz="1600">
                <a:solidFill>
                  <a:srgbClr val="31363D"/>
                </a:solidFill>
              </a:rPr>
              <a:t> a lane model</a:t>
            </a:r>
            <a:r>
              <a:rPr lang="hu-HU" altLang="es-ES" sz="1600">
                <a:solidFill>
                  <a:srgbClr val="31363D"/>
                </a:solidFill>
              </a:rPr>
              <a:t> </a:t>
            </a:r>
            <a:r>
              <a:rPr lang="en-US" altLang="es-ES" sz="1600">
                <a:solidFill>
                  <a:srgbClr val="31363D"/>
                </a:solidFill>
              </a:rPr>
              <a:t>based on only these data. </a:t>
            </a:r>
          </a:p>
          <a:p>
            <a:r>
              <a:rPr lang="hu-HU" altLang="es-ES" sz="1600">
                <a:solidFill>
                  <a:srgbClr val="31363D"/>
                </a:solidFill>
              </a:rPr>
              <a:t> </a:t>
            </a:r>
            <a:endParaRPr lang="en-US" altLang="es-ES" sz="1600">
              <a:solidFill>
                <a:srgbClr val="31363D"/>
              </a:solidFill>
            </a:endParaRP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549275" y="3532188"/>
            <a:ext cx="26320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100"/>
              </a:spcBef>
              <a:spcAft>
                <a:spcPts val="3775"/>
              </a:spcAft>
            </a:pPr>
            <a:r>
              <a:rPr lang="hu-HU" altLang="es-ES" sz="2000" b="1"/>
              <a:t>University of Szeged</a:t>
            </a: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539750" y="5168900"/>
            <a:ext cx="21304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es-ES" sz="2000" b="1"/>
              <a:t>Robert Bosch Kft.</a:t>
            </a:r>
            <a:endParaRPr lang="en-US" altLang="es-ES" sz="2000" b="1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3405188" y="5340350"/>
            <a:ext cx="46624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450"/>
              </a:lnSpc>
              <a:spcBef>
                <a:spcPts val="3775"/>
              </a:spcBef>
            </a:pPr>
            <a:r>
              <a:rPr lang="en-US" altLang="es-ES" sz="2000" b="1">
                <a:solidFill>
                  <a:srgbClr val="77C597"/>
                </a:solidFill>
              </a:rPr>
              <a:t>The Bosch Group is a leading global supplier of technology and services. </a:t>
            </a:r>
          </a:p>
        </p:txBody>
      </p:sp>
      <p:grpSp>
        <p:nvGrpSpPr>
          <p:cNvPr id="3081" name="Group 13"/>
          <p:cNvGrpSpPr>
            <a:grpSpLocks/>
          </p:cNvGrpSpPr>
          <p:nvPr/>
        </p:nvGrpSpPr>
        <p:grpSpPr bwMode="auto">
          <a:xfrm>
            <a:off x="423863" y="3429000"/>
            <a:ext cx="8296275" cy="0"/>
            <a:chOff x="718" y="615"/>
            <a:chExt cx="13067" cy="2"/>
          </a:xfrm>
        </p:grpSpPr>
        <p:sp>
          <p:nvSpPr>
            <p:cNvPr id="3094" name="Freeform 14"/>
            <p:cNvSpPr>
              <a:spLocks/>
            </p:cNvSpPr>
            <p:nvPr/>
          </p:nvSpPr>
          <p:spPr bwMode="auto">
            <a:xfrm>
              <a:off x="718" y="615"/>
              <a:ext cx="13067" cy="2"/>
            </a:xfrm>
            <a:custGeom>
              <a:avLst/>
              <a:gdLst>
                <a:gd name="T0" fmla="*/ 0 w 13067"/>
                <a:gd name="T1" fmla="*/ 0 h 2"/>
                <a:gd name="T2" fmla="*/ 13067 w 13067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67" h="2">
                  <a:moveTo>
                    <a:pt x="0" y="0"/>
                  </a:moveTo>
                  <a:lnTo>
                    <a:pt x="13067" y="0"/>
                  </a:lnTo>
                </a:path>
              </a:pathLst>
            </a:custGeom>
            <a:noFill/>
            <a:ln w="12700">
              <a:solidFill>
                <a:srgbClr val="77C5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82" name="Group 15"/>
          <p:cNvGrpSpPr>
            <a:grpSpLocks/>
          </p:cNvGrpSpPr>
          <p:nvPr/>
        </p:nvGrpSpPr>
        <p:grpSpPr bwMode="auto">
          <a:xfrm>
            <a:off x="423863" y="4991100"/>
            <a:ext cx="8296275" cy="3175"/>
            <a:chOff x="718" y="-275"/>
            <a:chExt cx="13067" cy="5"/>
          </a:xfrm>
        </p:grpSpPr>
        <p:grpSp>
          <p:nvGrpSpPr>
            <p:cNvPr id="3090" name="Group 16"/>
            <p:cNvGrpSpPr>
              <a:grpSpLocks/>
            </p:cNvGrpSpPr>
            <p:nvPr/>
          </p:nvGrpSpPr>
          <p:grpSpPr bwMode="auto">
            <a:xfrm>
              <a:off x="718" y="-272"/>
              <a:ext cx="13067" cy="2"/>
              <a:chOff x="718" y="-272"/>
              <a:chExt cx="13067" cy="2"/>
            </a:xfrm>
          </p:grpSpPr>
          <p:sp>
            <p:nvSpPr>
              <p:cNvPr id="3093" name="Freeform 19"/>
              <p:cNvSpPr>
                <a:spLocks/>
              </p:cNvSpPr>
              <p:nvPr/>
            </p:nvSpPr>
            <p:spPr bwMode="auto">
              <a:xfrm>
                <a:off x="718" y="-272"/>
                <a:ext cx="13067" cy="2"/>
              </a:xfrm>
              <a:custGeom>
                <a:avLst/>
                <a:gdLst>
                  <a:gd name="T0" fmla="*/ 0 w 13067"/>
                  <a:gd name="T1" fmla="*/ 0 h 2"/>
                  <a:gd name="T2" fmla="*/ 13067 w 1306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067" h="2">
                    <a:moveTo>
                      <a:pt x="0" y="0"/>
                    </a:moveTo>
                    <a:lnTo>
                      <a:pt x="13067" y="0"/>
                    </a:lnTo>
                  </a:path>
                </a:pathLst>
              </a:custGeom>
              <a:noFill/>
              <a:ln w="12700">
                <a:solidFill>
                  <a:srgbClr val="9BBA5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3091" name="Group 17"/>
            <p:cNvGrpSpPr>
              <a:grpSpLocks/>
            </p:cNvGrpSpPr>
            <p:nvPr/>
          </p:nvGrpSpPr>
          <p:grpSpPr bwMode="auto">
            <a:xfrm>
              <a:off x="718" y="-275"/>
              <a:ext cx="12954" cy="2"/>
              <a:chOff x="718" y="-275"/>
              <a:chExt cx="12954" cy="2"/>
            </a:xfrm>
          </p:grpSpPr>
          <p:sp>
            <p:nvSpPr>
              <p:cNvPr id="3092" name="Freeform 18"/>
              <p:cNvSpPr>
                <a:spLocks/>
              </p:cNvSpPr>
              <p:nvPr/>
            </p:nvSpPr>
            <p:spPr bwMode="auto">
              <a:xfrm>
                <a:off x="718" y="-275"/>
                <a:ext cx="12954" cy="2"/>
              </a:xfrm>
              <a:custGeom>
                <a:avLst/>
                <a:gdLst>
                  <a:gd name="T0" fmla="*/ 0 w 12954"/>
                  <a:gd name="T1" fmla="*/ 0 h 2"/>
                  <a:gd name="T2" fmla="*/ 12953 w 1295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954" h="2">
                    <a:moveTo>
                      <a:pt x="0" y="0"/>
                    </a:moveTo>
                    <a:lnTo>
                      <a:pt x="12953" y="0"/>
                    </a:lnTo>
                  </a:path>
                </a:pathLst>
              </a:custGeom>
              <a:noFill/>
              <a:ln w="12700">
                <a:solidFill>
                  <a:srgbClr val="81C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" name="Rectangle 5">
            <a:extLst>
              <a:ext uri="{FF2B5EF4-FFF2-40B4-BE49-F238E27FC236}">
                <a16:creationId xmlns:a16="http://schemas.microsoft.com/office/drawing/2014/main" id="{82043C83-B781-416C-8F63-0ADA9B48C7D9}"/>
              </a:ext>
            </a:extLst>
          </p:cNvPr>
          <p:cNvSpPr/>
          <p:nvPr/>
        </p:nvSpPr>
        <p:spPr>
          <a:xfrm>
            <a:off x="115131" y="3712995"/>
            <a:ext cx="210312" cy="1095543"/>
          </a:xfrm>
          <a:prstGeom prst="rect">
            <a:avLst/>
          </a:prstGeom>
        </p:spPr>
        <p:txBody>
          <a:bodyPr vert="vert270"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77C597"/>
                </a:solidFill>
                <a:latin typeface="Calibri"/>
              </a:rPr>
              <a:t>Research group</a:t>
            </a:r>
          </a:p>
        </p:txBody>
      </p:sp>
      <p:sp>
        <p:nvSpPr>
          <p:cNvPr id="3084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s-ES" sz="2600">
                <a:solidFill>
                  <a:srgbClr val="31363D"/>
                </a:solidFill>
              </a:rPr>
              <a:t>Lane modelling algorithm </a:t>
            </a:r>
            <a:endParaRPr lang="hu-HU" altLang="es-ES" sz="2600">
              <a:solidFill>
                <a:srgbClr val="31363D"/>
              </a:solidFill>
            </a:endParaRPr>
          </a:p>
          <a:p>
            <a:pPr algn="ctr"/>
            <a:r>
              <a:rPr lang="es-ES" altLang="es-ES" sz="2600">
                <a:solidFill>
                  <a:srgbClr val="31363D"/>
                </a:solidFill>
              </a:rPr>
              <a:t>for video-based </a:t>
            </a:r>
            <a:r>
              <a:rPr lang="hu-HU" altLang="es-ES" sz="2600">
                <a:solidFill>
                  <a:srgbClr val="31363D"/>
                </a:solidFill>
              </a:rPr>
              <a:t>ADAS</a:t>
            </a:r>
            <a:endParaRPr lang="es-ES" altLang="es-ES" sz="2600">
              <a:solidFill>
                <a:srgbClr val="31363D"/>
              </a:solidFill>
            </a:endParaRPr>
          </a:p>
          <a:p>
            <a:pPr algn="ctr"/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308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4081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9EC31A-4550-42D0-973A-369AEB8A85C5}"/>
              </a:ext>
            </a:extLst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3087" name="Rectangle 12"/>
          <p:cNvSpPr>
            <a:spLocks noChangeArrowheads="1"/>
          </p:cNvSpPr>
          <p:nvPr/>
        </p:nvSpPr>
        <p:spPr bwMode="auto">
          <a:xfrm>
            <a:off x="3405188" y="3770313"/>
            <a:ext cx="4964112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450"/>
              </a:lnSpc>
              <a:spcBef>
                <a:spcPts val="3775"/>
              </a:spcBef>
            </a:pPr>
            <a:r>
              <a:rPr lang="hu-HU" altLang="es-ES" sz="2000" b="1">
                <a:solidFill>
                  <a:srgbClr val="77C597"/>
                </a:solidFill>
              </a:rPr>
              <a:t>Graph theory, d</a:t>
            </a:r>
            <a:r>
              <a:rPr lang="en-US" altLang="es-ES" sz="2000" b="1">
                <a:solidFill>
                  <a:srgbClr val="77C597"/>
                </a:solidFill>
              </a:rPr>
              <a:t>iscrete geometry,</a:t>
            </a:r>
            <a:r>
              <a:rPr lang="hu-HU" altLang="es-ES" sz="2000" b="1">
                <a:solidFill>
                  <a:srgbClr val="77C597"/>
                </a:solidFill>
              </a:rPr>
              <a:t> s</a:t>
            </a:r>
            <a:r>
              <a:rPr lang="en-US" altLang="es-ES" sz="2000" b="1">
                <a:solidFill>
                  <a:srgbClr val="77C597"/>
                </a:solidFill>
              </a:rPr>
              <a:t>tatistics, </a:t>
            </a:r>
            <a:r>
              <a:rPr lang="hu-HU" altLang="es-ES" sz="2000" b="1">
                <a:solidFill>
                  <a:srgbClr val="77C597"/>
                </a:solidFill>
              </a:rPr>
              <a:t>computer-aided </a:t>
            </a:r>
            <a:r>
              <a:rPr lang="en-US" altLang="es-ES" sz="2000" b="1">
                <a:solidFill>
                  <a:srgbClr val="77C597"/>
                </a:solidFill>
              </a:rPr>
              <a:t>modelling,</a:t>
            </a:r>
            <a:r>
              <a:rPr lang="hu-HU" altLang="es-ES" sz="2000" b="1">
                <a:solidFill>
                  <a:srgbClr val="77C597"/>
                </a:solidFill>
              </a:rPr>
              <a:t> </a:t>
            </a:r>
            <a:r>
              <a:rPr lang="en-US" altLang="es-ES" sz="2000" b="1">
                <a:solidFill>
                  <a:srgbClr val="77C597"/>
                </a:solidFill>
              </a:rPr>
              <a:t>algorithms, machine learning,</a:t>
            </a:r>
            <a:r>
              <a:rPr lang="hu-HU" altLang="es-ES" sz="2000" b="1">
                <a:solidFill>
                  <a:srgbClr val="77C597"/>
                </a:solidFill>
              </a:rPr>
              <a:t> </a:t>
            </a:r>
            <a:r>
              <a:rPr lang="en-US" altLang="es-ES" sz="2000" b="1">
                <a:solidFill>
                  <a:srgbClr val="77C597"/>
                </a:solidFill>
              </a:rPr>
              <a:t>programming</a:t>
            </a:r>
            <a:r>
              <a:rPr lang="hu-HU" altLang="es-ES" sz="2000" b="1">
                <a:solidFill>
                  <a:srgbClr val="77C597"/>
                </a:solidFill>
              </a:rPr>
              <a:t>, psychology.</a:t>
            </a:r>
            <a:endParaRPr lang="en-US" altLang="es-ES" sz="2000" b="1">
              <a:solidFill>
                <a:srgbClr val="77C597"/>
              </a:solidFill>
            </a:endParaRPr>
          </a:p>
        </p:txBody>
      </p:sp>
      <p:pic>
        <p:nvPicPr>
          <p:cNvPr id="3088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3865563"/>
            <a:ext cx="1011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Kép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688013"/>
            <a:ext cx="249237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4081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96838"/>
            <a:ext cx="4286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ES" sz="1000" baseline="30000">
                <a:solidFill>
                  <a:srgbClr val="191F1A"/>
                </a:solidFill>
              </a:rPr>
              <a:t>1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58763" y="1271588"/>
            <a:ext cx="61658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2313"/>
              </a:spcAft>
            </a:pPr>
            <a:r>
              <a:rPr lang="en-US" altLang="es-ES" sz="1600" b="1">
                <a:solidFill>
                  <a:srgbClr val="333333"/>
                </a:solidFill>
              </a:rPr>
              <a:t>Challenges &amp; Goals</a:t>
            </a:r>
          </a:p>
          <a:p>
            <a:pPr algn="just" eaLnBrk="1" hangingPunct="1">
              <a:lnSpc>
                <a:spcPts val="2213"/>
              </a:lnSpc>
            </a:pPr>
            <a:r>
              <a:rPr lang="en-US" altLang="es-ES" sz="1600">
                <a:solidFill>
                  <a:srgbClr val="77C597"/>
                </a:solidFill>
              </a:rPr>
              <a:t>•    </a:t>
            </a:r>
            <a:r>
              <a:rPr lang="hu-HU" altLang="es-ES" sz="1600">
                <a:solidFill>
                  <a:srgbClr val="77C597"/>
                </a:solidFill>
              </a:rPr>
              <a:t>To identify </a:t>
            </a:r>
            <a:r>
              <a:rPr lang="hu-HU" altLang="es-ES" sz="1600">
                <a:solidFill>
                  <a:srgbClr val="31363D"/>
                </a:solidFill>
              </a:rPr>
              <a:t>all possible </a:t>
            </a:r>
            <a:r>
              <a:rPr lang="hu-HU" altLang="es-ES" sz="1600">
                <a:solidFill>
                  <a:srgbClr val="77C597"/>
                </a:solidFill>
              </a:rPr>
              <a:t>lanes </a:t>
            </a:r>
            <a:r>
              <a:rPr lang="hu-HU" altLang="es-ES" sz="1600">
                <a:solidFill>
                  <a:srgbClr val="31363D"/>
                </a:solidFill>
              </a:rPr>
              <a:t>in the data images</a:t>
            </a: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</a:t>
            </a:r>
            <a:r>
              <a:rPr lang="en-GB" altLang="es-ES" sz="1600">
                <a:solidFill>
                  <a:srgbClr val="31363D"/>
                </a:solidFill>
              </a:rPr>
              <a:t>To</a:t>
            </a:r>
            <a:r>
              <a:rPr lang="hu-HU" altLang="es-ES" sz="1600">
                <a:solidFill>
                  <a:srgbClr val="31363D"/>
                </a:solidFill>
              </a:rPr>
              <a:t> </a:t>
            </a:r>
            <a:r>
              <a:rPr lang="en-GB" altLang="es-ES" sz="1600">
                <a:solidFill>
                  <a:srgbClr val="77C597"/>
                </a:solidFill>
              </a:rPr>
              <a:t>implement</a:t>
            </a:r>
            <a:r>
              <a:rPr lang="en-GB" altLang="es-ES" sz="1600">
                <a:solidFill>
                  <a:srgbClr val="31363D"/>
                </a:solidFill>
              </a:rPr>
              <a:t> in embedded</a:t>
            </a:r>
            <a:r>
              <a:rPr lang="hu-HU" altLang="es-ES" sz="1600">
                <a:solidFill>
                  <a:srgbClr val="31363D"/>
                </a:solidFill>
              </a:rPr>
              <a:t> </a:t>
            </a:r>
            <a:r>
              <a:rPr lang="en-GB" altLang="es-ES" sz="1600">
                <a:solidFill>
                  <a:srgbClr val="31363D"/>
                </a:solidFill>
              </a:rPr>
              <a:t>framework</a:t>
            </a:r>
            <a:r>
              <a:rPr lang="hu-HU" altLang="es-ES" sz="1600">
                <a:solidFill>
                  <a:srgbClr val="31363D"/>
                </a:solidFill>
              </a:rPr>
              <a:t> </a:t>
            </a:r>
            <a:endParaRPr lang="en-GB" altLang="es-ES" sz="1600">
              <a:solidFill>
                <a:srgbClr val="31363C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</a:t>
            </a:r>
            <a:r>
              <a:rPr lang="en-GB" altLang="es-ES" sz="1600">
                <a:solidFill>
                  <a:srgbClr val="31363D"/>
                </a:solidFill>
              </a:rPr>
              <a:t>To guarantee </a:t>
            </a:r>
            <a:r>
              <a:rPr lang="en-US" altLang="es-ES" sz="1600">
                <a:solidFill>
                  <a:srgbClr val="31363D"/>
                </a:solidFill>
              </a:rPr>
              <a:t>small computing capacity</a:t>
            </a:r>
            <a:endParaRPr lang="en-GB" altLang="es-ES" sz="1600">
              <a:solidFill>
                <a:srgbClr val="31363D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</a:t>
            </a:r>
            <a:r>
              <a:rPr lang="en-GB" altLang="es-ES" sz="1600">
                <a:solidFill>
                  <a:srgbClr val="31363D"/>
                </a:solidFill>
              </a:rPr>
              <a:t>To</a:t>
            </a:r>
            <a:r>
              <a:rPr lang="hu-HU" altLang="es-ES" sz="1600">
                <a:solidFill>
                  <a:srgbClr val="31363D"/>
                </a:solidFill>
              </a:rPr>
              <a:t> optimize </a:t>
            </a:r>
            <a:r>
              <a:rPr lang="en-US" altLang="es-ES" sz="1600">
                <a:solidFill>
                  <a:srgbClr val="31363D"/>
                </a:solidFill>
              </a:rPr>
              <a:t>the</a:t>
            </a:r>
            <a:r>
              <a:rPr lang="hu-HU" altLang="es-ES" sz="1600">
                <a:solidFill>
                  <a:srgbClr val="31363D"/>
                </a:solidFill>
              </a:rPr>
              <a:t> </a:t>
            </a:r>
            <a:r>
              <a:rPr lang="en-US" altLang="es-ES" sz="1600">
                <a:solidFill>
                  <a:srgbClr val="31363D"/>
                </a:solidFill>
              </a:rPr>
              <a:t>consistency of the lane mode</a:t>
            </a:r>
            <a:r>
              <a:rPr lang="hu-HU" altLang="es-ES" sz="1600">
                <a:solidFill>
                  <a:srgbClr val="31363D"/>
                </a:solidFill>
              </a:rPr>
              <a:t>l</a:t>
            </a:r>
            <a:endParaRPr lang="en-GB" altLang="es-ES" sz="1600">
              <a:solidFill>
                <a:srgbClr val="31363D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EF32B0-434A-4704-894F-9FA59D3D4337}"/>
              </a:ext>
            </a:extLst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4103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s-ES" sz="2600">
                <a:solidFill>
                  <a:srgbClr val="31363D"/>
                </a:solidFill>
              </a:rPr>
              <a:t>Lane modelling algorithm </a:t>
            </a:r>
            <a:endParaRPr lang="hu-HU" altLang="es-ES" sz="2600">
              <a:solidFill>
                <a:srgbClr val="31363D"/>
              </a:solidFill>
            </a:endParaRPr>
          </a:p>
          <a:p>
            <a:pPr algn="ctr"/>
            <a:r>
              <a:rPr lang="es-ES" altLang="es-ES" sz="2600">
                <a:solidFill>
                  <a:srgbClr val="31363D"/>
                </a:solidFill>
              </a:rPr>
              <a:t>for video-based </a:t>
            </a:r>
            <a:r>
              <a:rPr lang="hu-HU" altLang="es-ES" sz="2600">
                <a:solidFill>
                  <a:srgbClr val="31363D"/>
                </a:solidFill>
              </a:rPr>
              <a:t>ADAS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4104" name="Picture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3217863"/>
            <a:ext cx="75311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2400"/>
            <a:ext cx="12319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8288" y="1355725"/>
            <a:ext cx="5632450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58775" indent="-3683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2313"/>
              </a:spcAft>
            </a:pPr>
            <a:r>
              <a:rPr lang="en-US" altLang="es-ES" sz="1600" b="1">
                <a:solidFill>
                  <a:srgbClr val="31363D"/>
                </a:solidFill>
              </a:rPr>
              <a:t>Mathematical and computational methods and techniques applied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58763" y="1954213"/>
            <a:ext cx="85407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8300" indent="-3683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333333"/>
                </a:solidFill>
              </a:rPr>
              <a:t>Probabilistic grouping fields </a:t>
            </a:r>
            <a:r>
              <a:rPr lang="hu-HU" altLang="hu-HU" sz="1600"/>
              <a:t>(handling connectivity of line segments)</a:t>
            </a:r>
            <a:r>
              <a:rPr lang="hu-HU" altLang="es-ES" sz="1600">
                <a:solidFill>
                  <a:srgbClr val="333333"/>
                </a:solidFill>
              </a:rPr>
              <a:t>   </a:t>
            </a:r>
          </a:p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333333"/>
                </a:solidFill>
              </a:rPr>
              <a:t>P</a:t>
            </a:r>
            <a:r>
              <a:rPr lang="en-US" altLang="es-ES" sz="1600">
                <a:solidFill>
                  <a:srgbClr val="333333"/>
                </a:solidFill>
              </a:rPr>
              <a:t>rinciples </a:t>
            </a:r>
            <a:r>
              <a:rPr lang="hu-HU" altLang="es-ES" sz="1600">
                <a:solidFill>
                  <a:srgbClr val="333333"/>
                </a:solidFill>
              </a:rPr>
              <a:t>of </a:t>
            </a:r>
            <a:r>
              <a:rPr lang="en-US" altLang="es-ES" sz="1600">
                <a:solidFill>
                  <a:srgbClr val="333333"/>
                </a:solidFill>
              </a:rPr>
              <a:t>Gestalt psychology</a:t>
            </a:r>
            <a:endParaRPr lang="hu-HU" altLang="es-ES" sz="1600">
              <a:solidFill>
                <a:srgbClr val="333333"/>
              </a:solidFill>
            </a:endParaRPr>
          </a:p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333333"/>
                </a:solidFill>
              </a:rPr>
              <a:t>Graph theory (modelling the similarity)</a:t>
            </a:r>
          </a:p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333333"/>
                </a:solidFill>
              </a:rPr>
              <a:t>Clustering methods: </a:t>
            </a:r>
            <a:r>
              <a:rPr lang="en-US" altLang="hu-HU" sz="1600">
                <a:solidFill>
                  <a:srgbClr val="81C191"/>
                </a:solidFill>
                <a:latin typeface="Franklin Gothic Book" pitchFamily="34" charset="0"/>
                <a:cs typeface="Franklin Gothic Book" pitchFamily="34" charset="0"/>
                <a:sym typeface="Franklin Gothic Book" pitchFamily="34" charset="0"/>
              </a:rPr>
              <a:t>threshold method</a:t>
            </a:r>
            <a:r>
              <a:rPr lang="hu-HU" altLang="hu-HU" sz="1600">
                <a:solidFill>
                  <a:srgbClr val="81C191"/>
                </a:solidFill>
                <a:latin typeface="Franklin Gothic Book" pitchFamily="34" charset="0"/>
                <a:cs typeface="Franklin Gothic Book" pitchFamily="34" charset="0"/>
                <a:sym typeface="Franklin Gothic Book" pitchFamily="34" charset="0"/>
              </a:rPr>
              <a:t> </a:t>
            </a:r>
            <a:r>
              <a:rPr lang="hu-HU" altLang="hu-HU" sz="1600">
                <a:solidFill>
                  <a:srgbClr val="333333"/>
                </a:solidFill>
                <a:sym typeface="Franklin Gothic Book" pitchFamily="34" charset="0"/>
              </a:rPr>
              <a:t>and</a:t>
            </a:r>
            <a:r>
              <a:rPr lang="hu-HU" altLang="hu-HU" sz="1600">
                <a:solidFill>
                  <a:srgbClr val="81C191"/>
                </a:solidFill>
                <a:latin typeface="Franklin Gothic Book" pitchFamily="34" charset="0"/>
                <a:cs typeface="Franklin Gothic Book" pitchFamily="34" charset="0"/>
                <a:sym typeface="Franklin Gothic Book" pitchFamily="34" charset="0"/>
              </a:rPr>
              <a:t> </a:t>
            </a:r>
            <a:r>
              <a:rPr lang="en-US" altLang="hu-HU" sz="1600">
                <a:solidFill>
                  <a:srgbClr val="81C191"/>
                </a:solidFill>
                <a:latin typeface="Franklin Gothic Book" pitchFamily="34" charset="0"/>
                <a:cs typeface="Franklin Gothic Book" pitchFamily="34" charset="0"/>
                <a:sym typeface="Franklin Gothic Book" pitchFamily="34" charset="0"/>
              </a:rPr>
              <a:t>spectral clustering</a:t>
            </a:r>
            <a:endParaRPr lang="hu-HU" altLang="es-ES" sz="1600">
              <a:solidFill>
                <a:srgbClr val="333333"/>
              </a:solidFill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2055813" y="5688013"/>
            <a:ext cx="2808287" cy="298450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75"/>
              </a:lnSpc>
            </a:pPr>
            <a:r>
              <a:rPr lang="hu-HU" altLang="es-ES" sz="1400" i="1">
                <a:solidFill>
                  <a:srgbClr val="31363C"/>
                </a:solidFill>
              </a:rPr>
              <a:t> </a:t>
            </a:r>
            <a:r>
              <a:rPr lang="en-US" altLang="es-ES" sz="1400" i="1">
                <a:solidFill>
                  <a:srgbClr val="31363C"/>
                </a:solidFill>
              </a:rPr>
              <a:t>Parameters for</a:t>
            </a:r>
            <a:r>
              <a:rPr lang="hu-HU" altLang="es-ES" sz="1400" i="1">
                <a:solidFill>
                  <a:srgbClr val="31363C"/>
                </a:solidFill>
              </a:rPr>
              <a:t> </a:t>
            </a:r>
            <a:r>
              <a:rPr lang="en-US" altLang="es-ES" sz="1400" i="1">
                <a:solidFill>
                  <a:srgbClr val="31363C"/>
                </a:solidFill>
              </a:rPr>
              <a:t>similarity of segments</a:t>
            </a:r>
            <a:endParaRPr lang="hu-HU" altLang="es-ES" sz="1400" i="1">
              <a:solidFill>
                <a:srgbClr val="31363C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735C6F42-D886-410A-BBBB-B94A6137B89D}"/>
              </a:ext>
            </a:extLst>
          </p:cNvPr>
          <p:cNvSpPr/>
          <p:nvPr/>
        </p:nvSpPr>
        <p:spPr>
          <a:xfrm>
            <a:off x="5135563" y="4387850"/>
            <a:ext cx="3476625" cy="15986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 sz="11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A308EA-0C67-408C-8F88-5A9F757A98D8}"/>
              </a:ext>
            </a:extLst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5129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s-ES" sz="2600">
                <a:solidFill>
                  <a:srgbClr val="31363D"/>
                </a:solidFill>
              </a:rPr>
              <a:t>Lane modelling algorithm </a:t>
            </a:r>
            <a:endParaRPr lang="hu-HU" altLang="es-ES" sz="2600">
              <a:solidFill>
                <a:srgbClr val="31363D"/>
              </a:solidFill>
            </a:endParaRPr>
          </a:p>
          <a:p>
            <a:pPr algn="ctr"/>
            <a:r>
              <a:rPr lang="es-ES" altLang="es-ES" sz="2600">
                <a:solidFill>
                  <a:srgbClr val="31363D"/>
                </a:solidFill>
              </a:rPr>
              <a:t>for video-based </a:t>
            </a:r>
            <a:r>
              <a:rPr lang="hu-HU" altLang="es-ES" sz="2600">
                <a:solidFill>
                  <a:srgbClr val="31363D"/>
                </a:solidFill>
              </a:rPr>
              <a:t>ADAS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5130" name="Kép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4502150"/>
            <a:ext cx="29337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263650"/>
            <a:ext cx="2643187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550" y="1262063"/>
            <a:ext cx="2646363" cy="374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6149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2400"/>
            <a:ext cx="12319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54F4B4BD-7FB7-4829-BBC7-E3BC88D24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5654675"/>
            <a:ext cx="6016625" cy="657225"/>
          </a:xfrm>
          <a:prstGeom prst="rect">
            <a:avLst/>
          </a:prstGeom>
          <a:gradFill flip="none" rotWithShape="1">
            <a:gsLst>
              <a:gs pos="15000">
                <a:srgbClr val="81C191">
                  <a:tint val="66000"/>
                  <a:satMod val="160000"/>
                </a:srgbClr>
              </a:gs>
              <a:gs pos="50000">
                <a:srgbClr val="81C191">
                  <a:tint val="44500"/>
                  <a:satMod val="160000"/>
                </a:srgbClr>
              </a:gs>
              <a:gs pos="100000">
                <a:srgbClr val="81C19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75"/>
              </a:lnSpc>
              <a:defRPr/>
            </a:pPr>
            <a:r>
              <a:rPr lang="es-ES_tradnl" sz="2000" dirty="0"/>
              <a:t>The company has </a:t>
            </a:r>
            <a:r>
              <a:rPr lang="hu-HU" sz="2000" dirty="0" err="1" smtClean="0">
                <a:solidFill>
                  <a:srgbClr val="31363D"/>
                </a:solidFill>
              </a:rPr>
              <a:t>efficient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clustering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algorithms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for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the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lane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model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problem</a:t>
            </a:r>
            <a:r>
              <a:rPr lang="hu-HU" sz="2000" dirty="0" smtClean="0">
                <a:solidFill>
                  <a:srgbClr val="31363D"/>
                </a:solidFill>
              </a:rPr>
              <a:t>.</a:t>
            </a:r>
            <a:endParaRPr lang="en-US" altLang="es-ES" sz="2000" dirty="0">
              <a:solidFill>
                <a:srgbClr val="31363D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6E766B-715A-4A0D-9136-73601EBCCA2F}"/>
              </a:ext>
            </a:extLst>
          </p:cNvPr>
          <p:cNvSpPr/>
          <p:nvPr/>
        </p:nvSpPr>
        <p:spPr>
          <a:xfrm>
            <a:off x="457200" y="1131888"/>
            <a:ext cx="3797300" cy="695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err="1">
                <a:solidFill>
                  <a:srgbClr val="31363D"/>
                </a:solidFill>
              </a:rPr>
              <a:t>Results</a:t>
            </a:r>
            <a:r>
              <a:rPr lang="es-ES" b="1" dirty="0">
                <a:solidFill>
                  <a:srgbClr val="31363D"/>
                </a:solidFill>
              </a:rPr>
              <a:t> &amp; </a:t>
            </a:r>
            <a:r>
              <a:rPr lang="es-ES" b="1" dirty="0" err="1">
                <a:solidFill>
                  <a:srgbClr val="31363D"/>
                </a:solidFill>
              </a:rPr>
              <a:t>Benefits</a:t>
            </a:r>
            <a:r>
              <a:rPr lang="es-ES" b="1" dirty="0">
                <a:solidFill>
                  <a:srgbClr val="31363D"/>
                </a:solidFill>
              </a:rPr>
              <a:t> to </a:t>
            </a:r>
            <a:r>
              <a:rPr lang="es-ES" b="1" dirty="0" err="1">
                <a:solidFill>
                  <a:srgbClr val="31363D"/>
                </a:solidFill>
              </a:rPr>
              <a:t>the</a:t>
            </a:r>
            <a:r>
              <a:rPr lang="es-ES" b="1" dirty="0">
                <a:solidFill>
                  <a:srgbClr val="31363D"/>
                </a:solidFill>
              </a:rPr>
              <a:t> </a:t>
            </a:r>
            <a:r>
              <a:rPr lang="es-ES" b="1" dirty="0" err="1">
                <a:solidFill>
                  <a:srgbClr val="31363D"/>
                </a:solidFill>
              </a:rPr>
              <a:t>company</a:t>
            </a:r>
            <a:r>
              <a:rPr lang="es-ES" b="1" dirty="0">
                <a:solidFill>
                  <a:srgbClr val="31363D"/>
                </a:solidFill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ABF5CB-F10B-470B-AB43-A97A395A832E}"/>
              </a:ext>
            </a:extLst>
          </p:cNvPr>
          <p:cNvSpPr/>
          <p:nvPr/>
        </p:nvSpPr>
        <p:spPr>
          <a:xfrm>
            <a:off x="417513" y="1617663"/>
            <a:ext cx="3381375" cy="31321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Clr>
                <a:srgbClr val="81C191"/>
              </a:buClr>
              <a:defRPr/>
            </a:pPr>
            <a:endParaRPr lang="hu-HU" sz="1600" dirty="0">
              <a:solidFill>
                <a:srgbClr val="31363D"/>
              </a:solidFill>
            </a:endParaRPr>
          </a:p>
          <a:p>
            <a:pPr>
              <a:buClr>
                <a:srgbClr val="81C191"/>
              </a:buClr>
              <a:defRPr/>
            </a:pPr>
            <a:r>
              <a:rPr lang="en-US" sz="1600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</a:rPr>
              <a:t>Threshold method</a:t>
            </a:r>
            <a:r>
              <a:rPr lang="hu-HU" sz="1600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</a:rPr>
              <a:t>:</a:t>
            </a:r>
            <a:endParaRPr lang="en-US" sz="1600" dirty="0">
              <a:solidFill>
                <a:srgbClr val="81C191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31363D"/>
                </a:solidFill>
              </a:rPr>
              <a:t>Easy to implement</a:t>
            </a:r>
            <a:endParaRPr lang="hu-HU" sz="1600" dirty="0">
              <a:solidFill>
                <a:srgbClr val="31363D"/>
              </a:solidFill>
            </a:endParaRP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31363D"/>
                </a:solidFill>
              </a:rPr>
              <a:t>Efficient runtime</a:t>
            </a:r>
            <a:endParaRPr lang="hu-HU" sz="1600" dirty="0">
              <a:solidFill>
                <a:srgbClr val="31363D"/>
              </a:solidFill>
            </a:endParaRP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hu-HU" sz="1600">
                <a:solidFill>
                  <a:srgbClr val="31363D"/>
                </a:solidFill>
              </a:rPr>
              <a:t>N</a:t>
            </a:r>
            <a:r>
              <a:rPr lang="en-US" sz="1600">
                <a:solidFill>
                  <a:srgbClr val="31363D"/>
                </a:solidFill>
              </a:rPr>
              <a:t>umber </a:t>
            </a:r>
            <a:r>
              <a:rPr lang="en-US" sz="1600" dirty="0">
                <a:solidFill>
                  <a:srgbClr val="31363D"/>
                </a:solidFill>
              </a:rPr>
              <a:t>of clusters are computed</a:t>
            </a:r>
            <a:r>
              <a:rPr lang="hu-HU" sz="1600" dirty="0">
                <a:solidFill>
                  <a:srgbClr val="31363D"/>
                </a:solidFill>
              </a:rPr>
              <a:t> </a:t>
            </a:r>
            <a:r>
              <a:rPr lang="en-US" sz="1600" dirty="0">
                <a:solidFill>
                  <a:srgbClr val="31363D"/>
                </a:solidFill>
              </a:rPr>
              <a:t>automatically and dynamically</a:t>
            </a: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31363D"/>
                </a:solidFill>
              </a:rPr>
              <a:t>Loss of information</a:t>
            </a: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31363D"/>
              </a:solidFill>
            </a:endParaRPr>
          </a:p>
          <a:p>
            <a:pPr>
              <a:buClr>
                <a:srgbClr val="81C191"/>
              </a:buClr>
              <a:defRPr/>
            </a:pPr>
            <a:r>
              <a:rPr lang="en-US" sz="1600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</a:rPr>
              <a:t>Spectral clustering</a:t>
            </a:r>
            <a:r>
              <a:rPr lang="hu-HU" sz="1600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</a:rPr>
              <a:t>:</a:t>
            </a:r>
            <a:endParaRPr lang="en-US" sz="1600" dirty="0">
              <a:solidFill>
                <a:srgbClr val="81C191"/>
              </a:solidFill>
              <a:latin typeface="Franklin Gothic Book"/>
              <a:ea typeface="Franklin Gothic Book"/>
              <a:cs typeface="Franklin Gothic Book"/>
            </a:endParaRP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31363D"/>
                </a:solidFill>
              </a:rPr>
              <a:t>More info is used</a:t>
            </a: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31363D"/>
                </a:solidFill>
              </a:rPr>
              <a:t>#Clusters is input</a:t>
            </a:r>
            <a:endParaRPr lang="hu-HU" sz="1600" dirty="0">
              <a:solidFill>
                <a:srgbClr val="31363D"/>
              </a:solidFill>
            </a:endParaRPr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endParaRPr lang="hu-HU" sz="1600" dirty="0">
              <a:solidFill>
                <a:srgbClr val="31363D"/>
              </a:solidFill>
            </a:endParaRPr>
          </a:p>
          <a:p>
            <a:pPr>
              <a:buClr>
                <a:srgbClr val="81C191"/>
              </a:buClr>
              <a:defRPr/>
            </a:pPr>
            <a:r>
              <a:rPr lang="hu-HU" sz="1600" dirty="0" err="1">
                <a:solidFill>
                  <a:srgbClr val="31363D"/>
                </a:solidFill>
              </a:rPr>
              <a:t>These</a:t>
            </a:r>
            <a:r>
              <a:rPr lang="hu-HU" sz="1600" dirty="0">
                <a:solidFill>
                  <a:srgbClr val="31363D"/>
                </a:solidFill>
              </a:rPr>
              <a:t> </a:t>
            </a:r>
            <a:r>
              <a:rPr lang="hu-HU" sz="1600" dirty="0" err="1">
                <a:solidFill>
                  <a:srgbClr val="31363D"/>
                </a:solidFill>
              </a:rPr>
              <a:t>algorithms</a:t>
            </a:r>
            <a:r>
              <a:rPr lang="hu-HU" sz="1600" dirty="0">
                <a:solidFill>
                  <a:srgbClr val="31363D"/>
                </a:solidFill>
              </a:rPr>
              <a:t> </a:t>
            </a:r>
            <a:r>
              <a:rPr lang="hu-HU" sz="1600" dirty="0" err="1">
                <a:solidFill>
                  <a:srgbClr val="31363D"/>
                </a:solidFill>
              </a:rPr>
              <a:t>can</a:t>
            </a:r>
            <a:r>
              <a:rPr lang="hu-HU" sz="1600" dirty="0">
                <a:solidFill>
                  <a:srgbClr val="31363D"/>
                </a:solidFill>
              </a:rPr>
              <a:t> be </a:t>
            </a:r>
            <a:r>
              <a:rPr lang="hu-HU" sz="1600" dirty="0" err="1">
                <a:solidFill>
                  <a:srgbClr val="31363D"/>
                </a:solidFill>
              </a:rPr>
              <a:t>combined</a:t>
            </a:r>
            <a:r>
              <a:rPr lang="hu-HU" sz="1600" dirty="0">
                <a:solidFill>
                  <a:srgbClr val="31363D"/>
                </a:solidFill>
              </a:rPr>
              <a:t>.</a:t>
            </a:r>
            <a:endParaRPr lang="es-ES" sz="1600" dirty="0"/>
          </a:p>
          <a:p>
            <a:pPr algn="ctr">
              <a:defRPr/>
            </a:pPr>
            <a:endParaRPr lang="es-E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25C38D-58AB-4B3D-833B-B180213AD3D6}"/>
              </a:ext>
            </a:extLst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4449763" y="4838700"/>
            <a:ext cx="2486025" cy="347663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75"/>
              </a:lnSpc>
            </a:pPr>
            <a:r>
              <a:rPr lang="hu-HU" altLang="es-ES" sz="1400" i="1"/>
              <a:t> R</a:t>
            </a:r>
            <a:r>
              <a:rPr lang="en-US" altLang="es-ES" sz="1400" i="1"/>
              <a:t>esult of Algo #1 and Algo #2</a:t>
            </a:r>
          </a:p>
          <a:p>
            <a:pPr algn="just" eaLnBrk="1" hangingPunct="1">
              <a:lnSpc>
                <a:spcPts val="2375"/>
              </a:lnSpc>
            </a:pPr>
            <a:endParaRPr lang="en-US" altLang="es-ES" sz="1400" i="1"/>
          </a:p>
          <a:p>
            <a:pPr algn="just" eaLnBrk="1" hangingPunct="1">
              <a:lnSpc>
                <a:spcPts val="2375"/>
              </a:lnSpc>
            </a:pPr>
            <a:endParaRPr lang="en-US" altLang="es-ES" sz="1900"/>
          </a:p>
        </p:txBody>
      </p:sp>
      <p:sp>
        <p:nvSpPr>
          <p:cNvPr id="4" name="Corchetes 3">
            <a:extLst>
              <a:ext uri="{FF2B5EF4-FFF2-40B4-BE49-F238E27FC236}">
                <a16:creationId xmlns:a16="http://schemas.microsoft.com/office/drawing/2014/main" id="{9F954E68-992C-4F8C-AE9B-AC9D06609518}"/>
              </a:ext>
            </a:extLst>
          </p:cNvPr>
          <p:cNvSpPr/>
          <p:nvPr/>
        </p:nvSpPr>
        <p:spPr>
          <a:xfrm>
            <a:off x="1285875" y="5654675"/>
            <a:ext cx="6327775" cy="695325"/>
          </a:xfrm>
          <a:prstGeom prst="bracketPair">
            <a:avLst/>
          </a:prstGeom>
          <a:ln w="762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158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s-ES" sz="2600">
                <a:solidFill>
                  <a:srgbClr val="31363D"/>
                </a:solidFill>
              </a:rPr>
              <a:t>Lane modelling algorithm </a:t>
            </a:r>
            <a:endParaRPr lang="hu-HU" altLang="es-ES" sz="2600">
              <a:solidFill>
                <a:srgbClr val="31363D"/>
              </a:solidFill>
            </a:endParaRPr>
          </a:p>
          <a:p>
            <a:pPr algn="ctr"/>
            <a:r>
              <a:rPr lang="es-ES" altLang="es-ES" sz="2600">
                <a:solidFill>
                  <a:srgbClr val="31363D"/>
                </a:solidFill>
              </a:rPr>
              <a:t>for video-based </a:t>
            </a:r>
            <a:r>
              <a:rPr lang="hu-HU" altLang="es-ES" sz="2600">
                <a:solidFill>
                  <a:srgbClr val="31363D"/>
                </a:solidFill>
              </a:rPr>
              <a:t>ADAS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6159" name="Gráfico 11" descr="Informació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58118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60" name="Grupo 12"/>
          <p:cNvGrpSpPr>
            <a:grpSpLocks/>
          </p:cNvGrpSpPr>
          <p:nvPr/>
        </p:nvGrpSpPr>
        <p:grpSpPr bwMode="auto">
          <a:xfrm>
            <a:off x="8064500" y="4811713"/>
            <a:ext cx="914400" cy="1204912"/>
            <a:chOff x="10568208" y="7076771"/>
            <a:chExt cx="914400" cy="1204824"/>
          </a:xfrm>
        </p:grpSpPr>
        <p:pic>
          <p:nvPicPr>
            <p:cNvPr id="6161" name="Gráfico 13" descr="Engranajes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8208" y="7187888"/>
              <a:ext cx="914400" cy="914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617D0D86-966D-46A6-A516-285FE254DCFB}"/>
                </a:ext>
              </a:extLst>
            </p:cNvPr>
            <p:cNvSpPr txBox="1"/>
            <p:nvPr/>
          </p:nvSpPr>
          <p:spPr>
            <a:xfrm rot="18234664">
              <a:off x="10317416" y="7375188"/>
              <a:ext cx="914333" cy="317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solidFill>
                    <a:srgbClr val="887B42"/>
                  </a:solidFill>
                  <a:latin typeface="+mj-lt"/>
                  <a:ea typeface="+mj-ea"/>
                  <a:cs typeface="+mj-cs"/>
                  <a:sym typeface="Helvetica"/>
                </a:rPr>
                <a:t>Digital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37B12477-8784-42AF-AE6B-5CF099760E0B}"/>
                </a:ext>
              </a:extLst>
            </p:cNvPr>
            <p:cNvSpPr txBox="1"/>
            <p:nvPr/>
          </p:nvSpPr>
          <p:spPr>
            <a:xfrm rot="18234664">
              <a:off x="10780173" y="7664884"/>
              <a:ext cx="914333" cy="3190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solidFill>
                    <a:srgbClr val="887B42"/>
                  </a:solidFill>
                </a:rPr>
                <a:t>Twin</a:t>
              </a:r>
              <a:endParaRPr lang="es-ES" sz="1400" dirty="0">
                <a:solidFill>
                  <a:srgbClr val="887B42"/>
                </a:solidFill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283</Words>
  <Application>Microsoft Office PowerPoint</Application>
  <PresentationFormat>Diavetítés a képernyőre (4:3 oldalarány)</PresentationFormat>
  <Paragraphs>52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Calibri</vt:lpstr>
      <vt:lpstr>Arial</vt:lpstr>
      <vt:lpstr>Verdana</vt:lpstr>
      <vt:lpstr>Franklin Gothic Book</vt:lpstr>
      <vt:lpstr>Helvetica</vt:lpstr>
      <vt:lpstr>Office Theme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success stories with Industry</dc:title>
  <dc:subject/>
  <dc:creator>math-in</dc:creator>
  <cp:keywords/>
  <cp:lastModifiedBy>Melinda Krankovits</cp:lastModifiedBy>
  <cp:revision>80</cp:revision>
  <dcterms:modified xsi:type="dcterms:W3CDTF">2020-02-17T12:49:57Z</dcterms:modified>
</cp:coreProperties>
</file>