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1C191"/>
    <a:srgbClr val="31363D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>
            <a:extLst>
              <a:ext uri="{FF2B5EF4-FFF2-40B4-BE49-F238E27FC236}">
                <a16:creationId xmlns:a16="http://schemas.microsoft.com/office/drawing/2014/main" id="{CD10EAAB-FB32-4BFD-9381-7F33CC8BDA2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fecha">
            <a:extLst>
              <a:ext uri="{FF2B5EF4-FFF2-40B4-BE49-F238E27FC236}">
                <a16:creationId xmlns:a16="http://schemas.microsoft.com/office/drawing/2014/main" id="{6F79DD0D-8521-4CCA-913E-9873BDF3C850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3568A16-C7A4-4E5A-B032-28243042A590}" type="datetimeFigureOut">
              <a:rPr lang="es-ES"/>
              <a:pPr>
                <a:defRPr/>
              </a:pPr>
              <a:t>17/02/2020</a:t>
            </a:fld>
            <a:endParaRPr lang="es-ES"/>
          </a:p>
        </p:txBody>
      </p:sp>
      <p:sp>
        <p:nvSpPr>
          <p:cNvPr id="4" name="3 Marcador de imagen de diapositiva">
            <a:extLst>
              <a:ext uri="{FF2B5EF4-FFF2-40B4-BE49-F238E27FC236}">
                <a16:creationId xmlns:a16="http://schemas.microsoft.com/office/drawing/2014/main" id="{DB253382-AC33-4A45-AFB5-E97C8EFF66E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ES" noProof="0"/>
          </a:p>
        </p:txBody>
      </p:sp>
      <p:sp>
        <p:nvSpPr>
          <p:cNvPr id="5" name="4 Marcador de notas">
            <a:extLst>
              <a:ext uri="{FF2B5EF4-FFF2-40B4-BE49-F238E27FC236}">
                <a16:creationId xmlns:a16="http://schemas.microsoft.com/office/drawing/2014/main" id="{1650FF30-C109-4E87-AE5A-B83BCF373F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</a:p>
        </p:txBody>
      </p:sp>
      <p:sp>
        <p:nvSpPr>
          <p:cNvPr id="6" name="5 Marcador de pie de página">
            <a:extLst>
              <a:ext uri="{FF2B5EF4-FFF2-40B4-BE49-F238E27FC236}">
                <a16:creationId xmlns:a16="http://schemas.microsoft.com/office/drawing/2014/main" id="{6F399B6D-4EE3-4AF2-ACED-74BB6B5A117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>
            <a:extLst>
              <a:ext uri="{FF2B5EF4-FFF2-40B4-BE49-F238E27FC236}">
                <a16:creationId xmlns:a16="http://schemas.microsoft.com/office/drawing/2014/main" id="{4DFACCB8-02D3-4379-BD27-30B3C4B29A1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34CE4CE-5D0A-4DBF-96EF-A0B29C717083}" type="slidenum">
              <a:rPr lang="es-ES" altLang="es-ES"/>
              <a:pPr>
                <a:defRPr/>
              </a:pPr>
              <a:t>‹#›</a:t>
            </a:fld>
            <a:endParaRPr lang="es-ES" alt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46600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5.pn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9.jpeg"/><Relationship Id="rId7" Type="http://schemas.openxmlformats.org/officeDocument/2006/relationships/image" Target="../media/image10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eu-maths-in.eu/EUMATHSIN/" TargetMode="External"/><Relationship Id="rId5" Type="http://schemas.openxmlformats.org/officeDocument/2006/relationships/image" Target="../media/image6.jpe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object 3"/>
          <p:cNvSpPr>
            <a:spLocks noChangeArrowheads="1"/>
          </p:cNvSpPr>
          <p:nvPr/>
        </p:nvSpPr>
        <p:spPr bwMode="auto">
          <a:xfrm>
            <a:off x="3175" y="115888"/>
            <a:ext cx="9144000" cy="792162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s-ES" altLang="es-E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AB79024-8021-41EC-B23F-72BE79EC2468}"/>
              </a:ext>
            </a:extLst>
          </p:cNvPr>
          <p:cNvSpPr/>
          <p:nvPr/>
        </p:nvSpPr>
        <p:spPr>
          <a:xfrm>
            <a:off x="115131" y="5514108"/>
            <a:ext cx="210312" cy="1095543"/>
          </a:xfrm>
          <a:prstGeom prst="rect">
            <a:avLst/>
          </a:prstGeom>
        </p:spPr>
        <p:txBody>
          <a:bodyPr vert="vert270" wrap="none" lIns="0" tIns="0" rIns="0" bIns="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i="1" dirty="0">
                <a:solidFill>
                  <a:srgbClr val="77C597"/>
                </a:solidFill>
                <a:latin typeface="Calibri"/>
              </a:rPr>
              <a:t>Company</a:t>
            </a: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4843463" y="1031875"/>
            <a:ext cx="4081462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Aft>
                <a:spcPts val="425"/>
              </a:spcAft>
            </a:pPr>
            <a:r>
              <a:rPr lang="en-US" altLang="es-ES" sz="2400" b="1">
                <a:solidFill>
                  <a:srgbClr val="BCBCBC"/>
                </a:solidFill>
              </a:rPr>
              <a:t>H2020 </a:t>
            </a:r>
            <a:r>
              <a:rPr lang="en-US" altLang="es-ES" sz="2000" b="1"/>
              <a:t>SOCIETAL CHALLENGES</a:t>
            </a:r>
          </a:p>
          <a:p>
            <a:pPr algn="r" eaLnBrk="1" hangingPunct="1">
              <a:spcAft>
                <a:spcPts val="1475"/>
              </a:spcAft>
            </a:pPr>
            <a:r>
              <a:rPr lang="en-US" altLang="es-ES" sz="1200" b="1">
                <a:solidFill>
                  <a:srgbClr val="31363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Include the more appropriated challenge</a:t>
            </a:r>
          </a:p>
        </p:txBody>
      </p:sp>
      <p:sp>
        <p:nvSpPr>
          <p:cNvPr id="3077" name="Rectangle 8"/>
          <p:cNvSpPr>
            <a:spLocks noChangeArrowheads="1"/>
          </p:cNvSpPr>
          <p:nvPr/>
        </p:nvSpPr>
        <p:spPr bwMode="auto">
          <a:xfrm>
            <a:off x="252413" y="1768475"/>
            <a:ext cx="8743950" cy="1038225"/>
          </a:xfrm>
          <a:prstGeom prst="rect">
            <a:avLst/>
          </a:prstGeom>
          <a:gradFill rotWithShape="1">
            <a:gsLst>
              <a:gs pos="0">
                <a:srgbClr val="AFE2BB"/>
              </a:gs>
              <a:gs pos="50000">
                <a:srgbClr val="CEECD4"/>
              </a:gs>
              <a:gs pos="100000">
                <a:srgbClr val="E6F5EA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s-ES" sz="1600" b="1">
                <a:solidFill>
                  <a:srgbClr val="31363D"/>
                </a:solidFill>
              </a:rPr>
              <a:t>The Industrial Problem</a:t>
            </a:r>
          </a:p>
          <a:p>
            <a:r>
              <a:rPr lang="hu-HU" altLang="es-ES" sz="1600">
                <a:solidFill>
                  <a:srgbClr val="31363D"/>
                </a:solidFill>
              </a:rPr>
              <a:t>Robert Bosch Kft was interested in </a:t>
            </a:r>
            <a:r>
              <a:rPr lang="en-US" altLang="es-ES" sz="1600">
                <a:solidFill>
                  <a:srgbClr val="31363D"/>
                </a:solidFill>
              </a:rPr>
              <a:t>a dynamic process</a:t>
            </a:r>
            <a:r>
              <a:rPr lang="hu-HU" altLang="es-ES" sz="1600">
                <a:solidFill>
                  <a:srgbClr val="31363D"/>
                </a:solidFill>
              </a:rPr>
              <a:t> for ADAS (Advanced driver assistance systems)</a:t>
            </a:r>
            <a:r>
              <a:rPr lang="en-US" altLang="es-ES" sz="1600">
                <a:solidFill>
                  <a:srgbClr val="31363D"/>
                </a:solidFill>
              </a:rPr>
              <a:t>, which computes the lanes continuously and directly from the data of a stereo-camera and giv</a:t>
            </a:r>
            <a:r>
              <a:rPr lang="hu-HU" altLang="es-ES" sz="1600">
                <a:solidFill>
                  <a:srgbClr val="31363D"/>
                </a:solidFill>
              </a:rPr>
              <a:t>ing</a:t>
            </a:r>
            <a:r>
              <a:rPr lang="en-US" altLang="es-ES" sz="1600">
                <a:solidFill>
                  <a:srgbClr val="31363D"/>
                </a:solidFill>
              </a:rPr>
              <a:t> a lane model</a:t>
            </a:r>
            <a:r>
              <a:rPr lang="hu-HU" altLang="es-ES" sz="1600">
                <a:solidFill>
                  <a:srgbClr val="31363D"/>
                </a:solidFill>
              </a:rPr>
              <a:t> </a:t>
            </a:r>
            <a:r>
              <a:rPr lang="en-US" altLang="es-ES" sz="1600">
                <a:solidFill>
                  <a:srgbClr val="31363D"/>
                </a:solidFill>
              </a:rPr>
              <a:t>based on only these data. </a:t>
            </a:r>
          </a:p>
          <a:p>
            <a:r>
              <a:rPr lang="hu-HU" altLang="es-ES" sz="1600">
                <a:solidFill>
                  <a:srgbClr val="31363D"/>
                </a:solidFill>
              </a:rPr>
              <a:t> </a:t>
            </a:r>
            <a:endParaRPr lang="en-US" altLang="es-ES" sz="1600">
              <a:solidFill>
                <a:srgbClr val="31363D"/>
              </a:solidFill>
            </a:endParaRPr>
          </a:p>
        </p:txBody>
      </p:sp>
      <p:sp>
        <p:nvSpPr>
          <p:cNvPr id="3078" name="Rectangle 9"/>
          <p:cNvSpPr>
            <a:spLocks noChangeArrowheads="1"/>
          </p:cNvSpPr>
          <p:nvPr/>
        </p:nvSpPr>
        <p:spPr bwMode="auto">
          <a:xfrm>
            <a:off x="549275" y="3532188"/>
            <a:ext cx="2632075" cy="357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ts val="2100"/>
              </a:spcBef>
              <a:spcAft>
                <a:spcPts val="3775"/>
              </a:spcAft>
            </a:pPr>
            <a:r>
              <a:rPr lang="hu-HU" altLang="es-ES" sz="2000" b="1"/>
              <a:t>University of Szeged</a:t>
            </a:r>
          </a:p>
        </p:txBody>
      </p:sp>
      <p:sp>
        <p:nvSpPr>
          <p:cNvPr id="3079" name="Rectangle 11"/>
          <p:cNvSpPr>
            <a:spLocks noChangeArrowheads="1"/>
          </p:cNvSpPr>
          <p:nvPr/>
        </p:nvSpPr>
        <p:spPr bwMode="auto">
          <a:xfrm>
            <a:off x="539750" y="5168900"/>
            <a:ext cx="2130425" cy="204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hu-HU" altLang="es-ES" sz="2000" b="1"/>
              <a:t>Robert Bosch Kft.</a:t>
            </a:r>
            <a:endParaRPr lang="en-US" altLang="es-ES" sz="2000" b="1"/>
          </a:p>
        </p:txBody>
      </p:sp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3405188" y="5340350"/>
            <a:ext cx="4662487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ts val="2450"/>
              </a:lnSpc>
              <a:spcBef>
                <a:spcPts val="3775"/>
              </a:spcBef>
            </a:pPr>
            <a:r>
              <a:rPr lang="en-US" altLang="es-ES" sz="2000" b="1">
                <a:solidFill>
                  <a:srgbClr val="77C597"/>
                </a:solidFill>
              </a:rPr>
              <a:t>The Bosch Group is a leading global supplier of technology and services. </a:t>
            </a:r>
          </a:p>
        </p:txBody>
      </p:sp>
      <p:grpSp>
        <p:nvGrpSpPr>
          <p:cNvPr id="3081" name="Group 13"/>
          <p:cNvGrpSpPr>
            <a:grpSpLocks/>
          </p:cNvGrpSpPr>
          <p:nvPr/>
        </p:nvGrpSpPr>
        <p:grpSpPr bwMode="auto">
          <a:xfrm>
            <a:off x="423863" y="3429000"/>
            <a:ext cx="8296275" cy="0"/>
            <a:chOff x="718" y="615"/>
            <a:chExt cx="13067" cy="2"/>
          </a:xfrm>
        </p:grpSpPr>
        <p:sp>
          <p:nvSpPr>
            <p:cNvPr id="3094" name="Freeform 14"/>
            <p:cNvSpPr>
              <a:spLocks/>
            </p:cNvSpPr>
            <p:nvPr/>
          </p:nvSpPr>
          <p:spPr bwMode="auto">
            <a:xfrm>
              <a:off x="718" y="615"/>
              <a:ext cx="13067" cy="2"/>
            </a:xfrm>
            <a:custGeom>
              <a:avLst/>
              <a:gdLst>
                <a:gd name="T0" fmla="*/ 0 w 13067"/>
                <a:gd name="T1" fmla="*/ 0 h 2"/>
                <a:gd name="T2" fmla="*/ 13067 w 13067"/>
                <a:gd name="T3" fmla="*/ 0 h 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3067" h="2">
                  <a:moveTo>
                    <a:pt x="0" y="0"/>
                  </a:moveTo>
                  <a:lnTo>
                    <a:pt x="13067" y="0"/>
                  </a:lnTo>
                </a:path>
              </a:pathLst>
            </a:custGeom>
            <a:noFill/>
            <a:ln w="12700">
              <a:solidFill>
                <a:srgbClr val="77C59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hu-HU"/>
            </a:p>
          </p:txBody>
        </p:sp>
      </p:grpSp>
      <p:grpSp>
        <p:nvGrpSpPr>
          <p:cNvPr id="3082" name="Group 15"/>
          <p:cNvGrpSpPr>
            <a:grpSpLocks/>
          </p:cNvGrpSpPr>
          <p:nvPr/>
        </p:nvGrpSpPr>
        <p:grpSpPr bwMode="auto">
          <a:xfrm>
            <a:off x="423863" y="4991100"/>
            <a:ext cx="8296275" cy="3175"/>
            <a:chOff x="718" y="-275"/>
            <a:chExt cx="13067" cy="5"/>
          </a:xfrm>
        </p:grpSpPr>
        <p:grpSp>
          <p:nvGrpSpPr>
            <p:cNvPr id="3090" name="Group 16"/>
            <p:cNvGrpSpPr>
              <a:grpSpLocks/>
            </p:cNvGrpSpPr>
            <p:nvPr/>
          </p:nvGrpSpPr>
          <p:grpSpPr bwMode="auto">
            <a:xfrm>
              <a:off x="718" y="-272"/>
              <a:ext cx="13067" cy="2"/>
              <a:chOff x="718" y="-272"/>
              <a:chExt cx="13067" cy="2"/>
            </a:xfrm>
          </p:grpSpPr>
          <p:sp>
            <p:nvSpPr>
              <p:cNvPr id="3093" name="Freeform 19"/>
              <p:cNvSpPr>
                <a:spLocks/>
              </p:cNvSpPr>
              <p:nvPr/>
            </p:nvSpPr>
            <p:spPr bwMode="auto">
              <a:xfrm>
                <a:off x="718" y="-272"/>
                <a:ext cx="13067" cy="2"/>
              </a:xfrm>
              <a:custGeom>
                <a:avLst/>
                <a:gdLst>
                  <a:gd name="T0" fmla="*/ 0 w 13067"/>
                  <a:gd name="T1" fmla="*/ 0 h 2"/>
                  <a:gd name="T2" fmla="*/ 13067 w 13067"/>
                  <a:gd name="T3" fmla="*/ 0 h 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3067" h="2">
                    <a:moveTo>
                      <a:pt x="0" y="0"/>
                    </a:moveTo>
                    <a:lnTo>
                      <a:pt x="13067" y="0"/>
                    </a:lnTo>
                  </a:path>
                </a:pathLst>
              </a:custGeom>
              <a:noFill/>
              <a:ln w="12700">
                <a:solidFill>
                  <a:srgbClr val="9BBA58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</p:grpSp>
        <p:grpSp>
          <p:nvGrpSpPr>
            <p:cNvPr id="3091" name="Group 17"/>
            <p:cNvGrpSpPr>
              <a:grpSpLocks/>
            </p:cNvGrpSpPr>
            <p:nvPr/>
          </p:nvGrpSpPr>
          <p:grpSpPr bwMode="auto">
            <a:xfrm>
              <a:off x="718" y="-275"/>
              <a:ext cx="12954" cy="2"/>
              <a:chOff x="718" y="-275"/>
              <a:chExt cx="12954" cy="2"/>
            </a:xfrm>
          </p:grpSpPr>
          <p:sp>
            <p:nvSpPr>
              <p:cNvPr id="3092" name="Freeform 18"/>
              <p:cNvSpPr>
                <a:spLocks/>
              </p:cNvSpPr>
              <p:nvPr/>
            </p:nvSpPr>
            <p:spPr bwMode="auto">
              <a:xfrm>
                <a:off x="718" y="-275"/>
                <a:ext cx="12954" cy="2"/>
              </a:xfrm>
              <a:custGeom>
                <a:avLst/>
                <a:gdLst>
                  <a:gd name="T0" fmla="*/ 0 w 12954"/>
                  <a:gd name="T1" fmla="*/ 0 h 2"/>
                  <a:gd name="T2" fmla="*/ 12953 w 12954"/>
                  <a:gd name="T3" fmla="*/ 0 h 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2954" h="2">
                    <a:moveTo>
                      <a:pt x="0" y="0"/>
                    </a:moveTo>
                    <a:lnTo>
                      <a:pt x="12953" y="0"/>
                    </a:lnTo>
                  </a:path>
                </a:pathLst>
              </a:custGeom>
              <a:noFill/>
              <a:ln w="12700">
                <a:solidFill>
                  <a:srgbClr val="81C19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</p:grpSp>
      </p:grpSp>
      <p:sp>
        <p:nvSpPr>
          <p:cNvPr id="25" name="Rectangle 5">
            <a:extLst>
              <a:ext uri="{FF2B5EF4-FFF2-40B4-BE49-F238E27FC236}">
                <a16:creationId xmlns:a16="http://schemas.microsoft.com/office/drawing/2014/main" id="{82043C83-B781-416C-8F63-0ADA9B48C7D9}"/>
              </a:ext>
            </a:extLst>
          </p:cNvPr>
          <p:cNvSpPr/>
          <p:nvPr/>
        </p:nvSpPr>
        <p:spPr>
          <a:xfrm>
            <a:off x="115131" y="3712995"/>
            <a:ext cx="210312" cy="1095543"/>
          </a:xfrm>
          <a:prstGeom prst="rect">
            <a:avLst/>
          </a:prstGeom>
        </p:spPr>
        <p:txBody>
          <a:bodyPr vert="vert270" wrap="none" lIns="0" tIns="0" rIns="0" bIns="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i="1" dirty="0">
                <a:solidFill>
                  <a:srgbClr val="77C597"/>
                </a:solidFill>
                <a:latin typeface="Calibri"/>
              </a:rPr>
              <a:t>Research group</a:t>
            </a:r>
          </a:p>
        </p:txBody>
      </p:sp>
      <p:sp>
        <p:nvSpPr>
          <p:cNvPr id="3084" name="28 CuadroTexto"/>
          <p:cNvSpPr txBox="1">
            <a:spLocks noChangeArrowheads="1"/>
          </p:cNvSpPr>
          <p:nvPr/>
        </p:nvSpPr>
        <p:spPr bwMode="auto">
          <a:xfrm>
            <a:off x="1408113" y="119063"/>
            <a:ext cx="5895975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s-ES" altLang="es-ES" sz="2600">
                <a:solidFill>
                  <a:srgbClr val="31363D"/>
                </a:solidFill>
              </a:rPr>
              <a:t>Lane modelling algorithm </a:t>
            </a:r>
            <a:endParaRPr lang="hu-HU" altLang="es-ES" sz="2600">
              <a:solidFill>
                <a:srgbClr val="31363D"/>
              </a:solidFill>
            </a:endParaRPr>
          </a:p>
          <a:p>
            <a:pPr algn="ctr"/>
            <a:r>
              <a:rPr lang="es-ES" altLang="es-ES" sz="2600">
                <a:solidFill>
                  <a:srgbClr val="31363D"/>
                </a:solidFill>
              </a:rPr>
              <a:t>for video-based </a:t>
            </a:r>
            <a:r>
              <a:rPr lang="hu-HU" altLang="es-ES" sz="2600">
                <a:solidFill>
                  <a:srgbClr val="31363D"/>
                </a:solidFill>
              </a:rPr>
              <a:t>ADAS</a:t>
            </a:r>
            <a:endParaRPr lang="es-ES" altLang="es-ES" sz="2600">
              <a:solidFill>
                <a:srgbClr val="31363D"/>
              </a:solidFill>
            </a:endParaRPr>
          </a:p>
          <a:p>
            <a:pPr algn="ctr"/>
            <a:endParaRPr lang="es-ES" altLang="es-ES" sz="2600">
              <a:solidFill>
                <a:srgbClr val="31363D"/>
              </a:solidFill>
            </a:endParaRPr>
          </a:p>
        </p:txBody>
      </p:sp>
      <p:pic>
        <p:nvPicPr>
          <p:cNvPr id="3085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5888"/>
            <a:ext cx="1408113" cy="795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2D9EC31A-4550-42D0-973A-369AEB8A85C5}"/>
              </a:ext>
            </a:extLst>
          </p:cNvPr>
          <p:cNvSpPr/>
          <p:nvPr/>
        </p:nvSpPr>
        <p:spPr>
          <a:xfrm>
            <a:off x="7304088" y="204788"/>
            <a:ext cx="1692275" cy="6477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s-ES" dirty="0" err="1"/>
              <a:t>National</a:t>
            </a:r>
            <a:r>
              <a:rPr lang="es-ES" dirty="0"/>
              <a:t> Network Logo</a:t>
            </a:r>
          </a:p>
        </p:txBody>
      </p:sp>
      <p:sp>
        <p:nvSpPr>
          <p:cNvPr id="3087" name="Rectangle 12"/>
          <p:cNvSpPr>
            <a:spLocks noChangeArrowheads="1"/>
          </p:cNvSpPr>
          <p:nvPr/>
        </p:nvSpPr>
        <p:spPr bwMode="auto">
          <a:xfrm>
            <a:off x="3405188" y="3770313"/>
            <a:ext cx="4964112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ts val="2450"/>
              </a:lnSpc>
              <a:spcBef>
                <a:spcPts val="3775"/>
              </a:spcBef>
            </a:pPr>
            <a:r>
              <a:rPr lang="hu-HU" altLang="es-ES" sz="2000" b="1">
                <a:solidFill>
                  <a:srgbClr val="77C597"/>
                </a:solidFill>
              </a:rPr>
              <a:t>Graph theory, d</a:t>
            </a:r>
            <a:r>
              <a:rPr lang="en-US" altLang="es-ES" sz="2000" b="1">
                <a:solidFill>
                  <a:srgbClr val="77C597"/>
                </a:solidFill>
              </a:rPr>
              <a:t>iscrete geometry,</a:t>
            </a:r>
            <a:r>
              <a:rPr lang="hu-HU" altLang="es-ES" sz="2000" b="1">
                <a:solidFill>
                  <a:srgbClr val="77C597"/>
                </a:solidFill>
              </a:rPr>
              <a:t> s</a:t>
            </a:r>
            <a:r>
              <a:rPr lang="en-US" altLang="es-ES" sz="2000" b="1">
                <a:solidFill>
                  <a:srgbClr val="77C597"/>
                </a:solidFill>
              </a:rPr>
              <a:t>tatistics, </a:t>
            </a:r>
            <a:r>
              <a:rPr lang="hu-HU" altLang="es-ES" sz="2000" b="1">
                <a:solidFill>
                  <a:srgbClr val="77C597"/>
                </a:solidFill>
              </a:rPr>
              <a:t>computer-aided </a:t>
            </a:r>
            <a:r>
              <a:rPr lang="en-US" altLang="es-ES" sz="2000" b="1">
                <a:solidFill>
                  <a:srgbClr val="77C597"/>
                </a:solidFill>
              </a:rPr>
              <a:t>modelling,</a:t>
            </a:r>
            <a:r>
              <a:rPr lang="hu-HU" altLang="es-ES" sz="2000" b="1">
                <a:solidFill>
                  <a:srgbClr val="77C597"/>
                </a:solidFill>
              </a:rPr>
              <a:t> </a:t>
            </a:r>
            <a:r>
              <a:rPr lang="en-US" altLang="es-ES" sz="2000" b="1">
                <a:solidFill>
                  <a:srgbClr val="77C597"/>
                </a:solidFill>
              </a:rPr>
              <a:t>algorithms, machine learning,</a:t>
            </a:r>
            <a:r>
              <a:rPr lang="hu-HU" altLang="es-ES" sz="2000" b="1">
                <a:solidFill>
                  <a:srgbClr val="77C597"/>
                </a:solidFill>
              </a:rPr>
              <a:t> </a:t>
            </a:r>
            <a:r>
              <a:rPr lang="en-US" altLang="es-ES" sz="2000" b="1">
                <a:solidFill>
                  <a:srgbClr val="77C597"/>
                </a:solidFill>
              </a:rPr>
              <a:t>programming</a:t>
            </a:r>
            <a:r>
              <a:rPr lang="hu-HU" altLang="es-ES" sz="2000" b="1">
                <a:solidFill>
                  <a:srgbClr val="77C597"/>
                </a:solidFill>
              </a:rPr>
              <a:t>, psychology.</a:t>
            </a:r>
            <a:endParaRPr lang="en-US" altLang="es-ES" sz="2000" b="1">
              <a:solidFill>
                <a:srgbClr val="77C597"/>
              </a:solidFill>
            </a:endParaRPr>
          </a:p>
        </p:txBody>
      </p:sp>
      <p:pic>
        <p:nvPicPr>
          <p:cNvPr id="3088" name="Kép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0463" y="3865563"/>
            <a:ext cx="1011237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9" name="Kép 2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275" y="5688013"/>
            <a:ext cx="2492375" cy="81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object 3"/>
          <p:cNvSpPr>
            <a:spLocks noChangeArrowheads="1"/>
          </p:cNvSpPr>
          <p:nvPr/>
        </p:nvSpPr>
        <p:spPr bwMode="auto">
          <a:xfrm>
            <a:off x="-9525" y="130175"/>
            <a:ext cx="9144000" cy="792163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s-ES" altLang="es-ES"/>
          </a:p>
        </p:txBody>
      </p:sp>
      <p:pic>
        <p:nvPicPr>
          <p:cNvPr id="4099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5888"/>
            <a:ext cx="1408113" cy="795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Rectangle 5"/>
          <p:cNvSpPr>
            <a:spLocks noChangeArrowheads="1"/>
          </p:cNvSpPr>
          <p:nvPr/>
        </p:nvSpPr>
        <p:spPr bwMode="auto">
          <a:xfrm>
            <a:off x="0" y="96838"/>
            <a:ext cx="42863" cy="119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s-ES" sz="1000" baseline="30000">
                <a:solidFill>
                  <a:srgbClr val="191F1A"/>
                </a:solidFill>
              </a:rPr>
              <a:t>1</a:t>
            </a:r>
          </a:p>
        </p:txBody>
      </p:sp>
      <p:sp>
        <p:nvSpPr>
          <p:cNvPr id="4101" name="Rectangle 7"/>
          <p:cNvSpPr>
            <a:spLocks noChangeArrowheads="1"/>
          </p:cNvSpPr>
          <p:nvPr/>
        </p:nvSpPr>
        <p:spPr bwMode="auto">
          <a:xfrm>
            <a:off x="258763" y="1271588"/>
            <a:ext cx="6165850" cy="209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Aft>
                <a:spcPts val="2313"/>
              </a:spcAft>
            </a:pPr>
            <a:r>
              <a:rPr lang="en-US" altLang="es-ES" sz="1600" b="1">
                <a:solidFill>
                  <a:srgbClr val="333333"/>
                </a:solidFill>
              </a:rPr>
              <a:t>Challenges &amp; Goals</a:t>
            </a:r>
          </a:p>
          <a:p>
            <a:pPr algn="just" eaLnBrk="1" hangingPunct="1">
              <a:lnSpc>
                <a:spcPts val="2213"/>
              </a:lnSpc>
            </a:pPr>
            <a:r>
              <a:rPr lang="en-US" altLang="es-ES" sz="1600">
                <a:solidFill>
                  <a:srgbClr val="77C597"/>
                </a:solidFill>
              </a:rPr>
              <a:t>•    </a:t>
            </a:r>
            <a:r>
              <a:rPr lang="hu-HU" altLang="es-ES" sz="1600">
                <a:solidFill>
                  <a:srgbClr val="77C597"/>
                </a:solidFill>
              </a:rPr>
              <a:t>To identify </a:t>
            </a:r>
            <a:r>
              <a:rPr lang="hu-HU" altLang="es-ES" sz="1600">
                <a:solidFill>
                  <a:srgbClr val="31363D"/>
                </a:solidFill>
              </a:rPr>
              <a:t>all possible </a:t>
            </a:r>
            <a:r>
              <a:rPr lang="hu-HU" altLang="es-ES" sz="1600">
                <a:solidFill>
                  <a:srgbClr val="77C597"/>
                </a:solidFill>
              </a:rPr>
              <a:t>lanes </a:t>
            </a:r>
            <a:r>
              <a:rPr lang="hu-HU" altLang="es-ES" sz="1600">
                <a:solidFill>
                  <a:srgbClr val="31363D"/>
                </a:solidFill>
              </a:rPr>
              <a:t>in the data images</a:t>
            </a:r>
          </a:p>
          <a:p>
            <a:pPr algn="just" eaLnBrk="1" hangingPunct="1">
              <a:lnSpc>
                <a:spcPts val="2213"/>
              </a:lnSpc>
            </a:pPr>
            <a:r>
              <a:rPr lang="en-GB" altLang="es-ES" sz="1600">
                <a:solidFill>
                  <a:srgbClr val="77C597"/>
                </a:solidFill>
              </a:rPr>
              <a:t>•    </a:t>
            </a:r>
            <a:r>
              <a:rPr lang="en-GB" altLang="es-ES" sz="1600">
                <a:solidFill>
                  <a:srgbClr val="31363D"/>
                </a:solidFill>
              </a:rPr>
              <a:t>To</a:t>
            </a:r>
            <a:r>
              <a:rPr lang="hu-HU" altLang="es-ES" sz="1600">
                <a:solidFill>
                  <a:srgbClr val="31363D"/>
                </a:solidFill>
              </a:rPr>
              <a:t> </a:t>
            </a:r>
            <a:r>
              <a:rPr lang="en-GB" altLang="es-ES" sz="1600">
                <a:solidFill>
                  <a:srgbClr val="77C597"/>
                </a:solidFill>
              </a:rPr>
              <a:t>implement</a:t>
            </a:r>
            <a:r>
              <a:rPr lang="en-GB" altLang="es-ES" sz="1600">
                <a:solidFill>
                  <a:srgbClr val="31363D"/>
                </a:solidFill>
              </a:rPr>
              <a:t> in embedded</a:t>
            </a:r>
            <a:r>
              <a:rPr lang="hu-HU" altLang="es-ES" sz="1600">
                <a:solidFill>
                  <a:srgbClr val="31363D"/>
                </a:solidFill>
              </a:rPr>
              <a:t> </a:t>
            </a:r>
            <a:r>
              <a:rPr lang="en-GB" altLang="es-ES" sz="1600">
                <a:solidFill>
                  <a:srgbClr val="31363D"/>
                </a:solidFill>
              </a:rPr>
              <a:t>framework</a:t>
            </a:r>
            <a:r>
              <a:rPr lang="hu-HU" altLang="es-ES" sz="1600">
                <a:solidFill>
                  <a:srgbClr val="31363D"/>
                </a:solidFill>
              </a:rPr>
              <a:t> </a:t>
            </a:r>
            <a:endParaRPr lang="en-GB" altLang="es-ES" sz="1600">
              <a:solidFill>
                <a:srgbClr val="31363C"/>
              </a:solidFill>
            </a:endParaRPr>
          </a:p>
          <a:p>
            <a:pPr algn="just" eaLnBrk="1" hangingPunct="1">
              <a:lnSpc>
                <a:spcPts val="2213"/>
              </a:lnSpc>
            </a:pPr>
            <a:r>
              <a:rPr lang="en-GB" altLang="es-ES" sz="1600">
                <a:solidFill>
                  <a:srgbClr val="77C597"/>
                </a:solidFill>
              </a:rPr>
              <a:t>•    </a:t>
            </a:r>
            <a:r>
              <a:rPr lang="en-GB" altLang="es-ES" sz="1600">
                <a:solidFill>
                  <a:srgbClr val="31363D"/>
                </a:solidFill>
              </a:rPr>
              <a:t>To guarantee </a:t>
            </a:r>
            <a:r>
              <a:rPr lang="en-US" altLang="es-ES" sz="1600">
                <a:solidFill>
                  <a:srgbClr val="31363D"/>
                </a:solidFill>
              </a:rPr>
              <a:t>small computing capacity</a:t>
            </a:r>
            <a:endParaRPr lang="en-GB" altLang="es-ES" sz="1600">
              <a:solidFill>
                <a:srgbClr val="31363D"/>
              </a:solidFill>
            </a:endParaRPr>
          </a:p>
          <a:p>
            <a:pPr algn="just" eaLnBrk="1" hangingPunct="1">
              <a:lnSpc>
                <a:spcPts val="2213"/>
              </a:lnSpc>
            </a:pPr>
            <a:r>
              <a:rPr lang="en-GB" altLang="es-ES" sz="1600">
                <a:solidFill>
                  <a:srgbClr val="77C597"/>
                </a:solidFill>
              </a:rPr>
              <a:t>•    </a:t>
            </a:r>
            <a:r>
              <a:rPr lang="en-GB" altLang="es-ES" sz="1600">
                <a:solidFill>
                  <a:srgbClr val="31363D"/>
                </a:solidFill>
              </a:rPr>
              <a:t>To</a:t>
            </a:r>
            <a:r>
              <a:rPr lang="hu-HU" altLang="es-ES" sz="1600">
                <a:solidFill>
                  <a:srgbClr val="31363D"/>
                </a:solidFill>
              </a:rPr>
              <a:t> optimize </a:t>
            </a:r>
            <a:r>
              <a:rPr lang="en-US" altLang="es-ES" sz="1600">
                <a:solidFill>
                  <a:srgbClr val="31363D"/>
                </a:solidFill>
              </a:rPr>
              <a:t>the</a:t>
            </a:r>
            <a:r>
              <a:rPr lang="hu-HU" altLang="es-ES" sz="1600">
                <a:solidFill>
                  <a:srgbClr val="31363D"/>
                </a:solidFill>
              </a:rPr>
              <a:t> </a:t>
            </a:r>
            <a:r>
              <a:rPr lang="en-US" altLang="es-ES" sz="1600">
                <a:solidFill>
                  <a:srgbClr val="31363D"/>
                </a:solidFill>
              </a:rPr>
              <a:t>consistency of the lane mode</a:t>
            </a:r>
            <a:r>
              <a:rPr lang="hu-HU" altLang="es-ES" sz="1600">
                <a:solidFill>
                  <a:srgbClr val="31363D"/>
                </a:solidFill>
              </a:rPr>
              <a:t>l</a:t>
            </a:r>
            <a:endParaRPr lang="en-GB" altLang="es-ES" sz="1600">
              <a:solidFill>
                <a:srgbClr val="31363D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AEF32B0-434A-4704-894F-9FA59D3D4337}"/>
              </a:ext>
            </a:extLst>
          </p:cNvPr>
          <p:cNvSpPr/>
          <p:nvPr/>
        </p:nvSpPr>
        <p:spPr>
          <a:xfrm>
            <a:off x="7304088" y="204788"/>
            <a:ext cx="1692275" cy="6477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s-ES" dirty="0" err="1"/>
              <a:t>National</a:t>
            </a:r>
            <a:r>
              <a:rPr lang="es-ES" dirty="0"/>
              <a:t> Network Logo</a:t>
            </a:r>
          </a:p>
        </p:txBody>
      </p:sp>
      <p:sp>
        <p:nvSpPr>
          <p:cNvPr id="4103" name="28 CuadroTexto"/>
          <p:cNvSpPr txBox="1">
            <a:spLocks noChangeArrowheads="1"/>
          </p:cNvSpPr>
          <p:nvPr/>
        </p:nvSpPr>
        <p:spPr bwMode="auto">
          <a:xfrm>
            <a:off x="1408113" y="119063"/>
            <a:ext cx="5895975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s-ES" altLang="es-ES" sz="2600">
                <a:solidFill>
                  <a:srgbClr val="31363D"/>
                </a:solidFill>
              </a:rPr>
              <a:t>Lane modelling algorithm </a:t>
            </a:r>
            <a:endParaRPr lang="hu-HU" altLang="es-ES" sz="2600">
              <a:solidFill>
                <a:srgbClr val="31363D"/>
              </a:solidFill>
            </a:endParaRPr>
          </a:p>
          <a:p>
            <a:pPr algn="ctr"/>
            <a:r>
              <a:rPr lang="es-ES" altLang="es-ES" sz="2600">
                <a:solidFill>
                  <a:srgbClr val="31363D"/>
                </a:solidFill>
              </a:rPr>
              <a:t>for video-based </a:t>
            </a:r>
            <a:r>
              <a:rPr lang="hu-HU" altLang="es-ES" sz="2600">
                <a:solidFill>
                  <a:srgbClr val="31363D"/>
                </a:solidFill>
              </a:rPr>
              <a:t>ADAS</a:t>
            </a:r>
            <a:endParaRPr lang="es-ES" altLang="es-ES" sz="2600">
              <a:solidFill>
                <a:srgbClr val="31363D"/>
              </a:solidFill>
            </a:endParaRPr>
          </a:p>
        </p:txBody>
      </p:sp>
      <p:pic>
        <p:nvPicPr>
          <p:cNvPr id="4104" name="Picture 1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113" y="3217863"/>
            <a:ext cx="7531100" cy="327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bject 3"/>
          <p:cNvSpPr>
            <a:spLocks noChangeArrowheads="1"/>
          </p:cNvSpPr>
          <p:nvPr/>
        </p:nvSpPr>
        <p:spPr bwMode="auto">
          <a:xfrm>
            <a:off x="-9525" y="130175"/>
            <a:ext cx="9144000" cy="792163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s-ES" altLang="es-ES"/>
          </a:p>
        </p:txBody>
      </p:sp>
      <p:pic>
        <p:nvPicPr>
          <p:cNvPr id="5123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213" y="152400"/>
            <a:ext cx="1231900" cy="72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4" name="Rectangle 6"/>
          <p:cNvSpPr>
            <a:spLocks noChangeArrowheads="1"/>
          </p:cNvSpPr>
          <p:nvPr/>
        </p:nvSpPr>
        <p:spPr bwMode="auto">
          <a:xfrm>
            <a:off x="268288" y="1355725"/>
            <a:ext cx="5632450" cy="211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 marL="358775" indent="-3683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Aft>
                <a:spcPts val="2313"/>
              </a:spcAft>
            </a:pPr>
            <a:r>
              <a:rPr lang="en-US" altLang="es-ES" sz="1600" b="1">
                <a:solidFill>
                  <a:srgbClr val="31363D"/>
                </a:solidFill>
              </a:rPr>
              <a:t>Mathematical and computational methods and techniques applied</a:t>
            </a:r>
          </a:p>
        </p:txBody>
      </p:sp>
      <p:sp>
        <p:nvSpPr>
          <p:cNvPr id="5125" name="Rectangle 7"/>
          <p:cNvSpPr>
            <a:spLocks noChangeArrowheads="1"/>
          </p:cNvSpPr>
          <p:nvPr/>
        </p:nvSpPr>
        <p:spPr bwMode="auto">
          <a:xfrm>
            <a:off x="258763" y="1954213"/>
            <a:ext cx="8540750" cy="224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368300" indent="-3683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ts val="2313"/>
              </a:spcBef>
              <a:buClr>
                <a:srgbClr val="81C191"/>
              </a:buClr>
              <a:buFont typeface="Calibri" panose="020F0502020204030204" pitchFamily="34" charset="0"/>
              <a:buChar char="•"/>
            </a:pPr>
            <a:r>
              <a:rPr lang="hu-HU" altLang="es-ES" sz="1600">
                <a:solidFill>
                  <a:srgbClr val="333333"/>
                </a:solidFill>
              </a:rPr>
              <a:t>Probabilistic grouping fields </a:t>
            </a:r>
            <a:r>
              <a:rPr lang="hu-HU" altLang="hu-HU" sz="1600"/>
              <a:t>(handling connectivity of line segments)</a:t>
            </a:r>
            <a:r>
              <a:rPr lang="hu-HU" altLang="es-ES" sz="1600">
                <a:solidFill>
                  <a:srgbClr val="333333"/>
                </a:solidFill>
              </a:rPr>
              <a:t>   </a:t>
            </a:r>
          </a:p>
          <a:p>
            <a:pPr eaLnBrk="1" hangingPunct="1">
              <a:spcBef>
                <a:spcPts val="2313"/>
              </a:spcBef>
              <a:buClr>
                <a:srgbClr val="81C191"/>
              </a:buClr>
              <a:buFont typeface="Calibri" panose="020F0502020204030204" pitchFamily="34" charset="0"/>
              <a:buChar char="•"/>
            </a:pPr>
            <a:r>
              <a:rPr lang="hu-HU" altLang="es-ES" sz="1600">
                <a:solidFill>
                  <a:srgbClr val="333333"/>
                </a:solidFill>
              </a:rPr>
              <a:t>P</a:t>
            </a:r>
            <a:r>
              <a:rPr lang="en-US" altLang="es-ES" sz="1600">
                <a:solidFill>
                  <a:srgbClr val="333333"/>
                </a:solidFill>
              </a:rPr>
              <a:t>rinciples </a:t>
            </a:r>
            <a:r>
              <a:rPr lang="hu-HU" altLang="es-ES" sz="1600">
                <a:solidFill>
                  <a:srgbClr val="333333"/>
                </a:solidFill>
              </a:rPr>
              <a:t>of </a:t>
            </a:r>
            <a:r>
              <a:rPr lang="en-US" altLang="es-ES" sz="1600">
                <a:solidFill>
                  <a:srgbClr val="333333"/>
                </a:solidFill>
              </a:rPr>
              <a:t>Gestalt psychology</a:t>
            </a:r>
            <a:endParaRPr lang="hu-HU" altLang="es-ES" sz="1600">
              <a:solidFill>
                <a:srgbClr val="333333"/>
              </a:solidFill>
            </a:endParaRPr>
          </a:p>
          <a:p>
            <a:pPr eaLnBrk="1" hangingPunct="1">
              <a:spcBef>
                <a:spcPts val="2313"/>
              </a:spcBef>
              <a:buClr>
                <a:srgbClr val="81C191"/>
              </a:buClr>
              <a:buFont typeface="Calibri" panose="020F0502020204030204" pitchFamily="34" charset="0"/>
              <a:buChar char="•"/>
            </a:pPr>
            <a:r>
              <a:rPr lang="hu-HU" altLang="es-ES" sz="1600">
                <a:solidFill>
                  <a:srgbClr val="333333"/>
                </a:solidFill>
              </a:rPr>
              <a:t>Graph theory (modelling the similarity)</a:t>
            </a:r>
          </a:p>
          <a:p>
            <a:pPr eaLnBrk="1" hangingPunct="1">
              <a:spcBef>
                <a:spcPts val="2313"/>
              </a:spcBef>
              <a:buClr>
                <a:srgbClr val="81C191"/>
              </a:buClr>
              <a:buFont typeface="Calibri" panose="020F0502020204030204" pitchFamily="34" charset="0"/>
              <a:buChar char="•"/>
            </a:pPr>
            <a:r>
              <a:rPr lang="hu-HU" altLang="es-ES" sz="1600">
                <a:solidFill>
                  <a:srgbClr val="333333"/>
                </a:solidFill>
              </a:rPr>
              <a:t>Clustering methods: </a:t>
            </a:r>
            <a:r>
              <a:rPr lang="en-US" altLang="hu-HU" sz="1600">
                <a:solidFill>
                  <a:srgbClr val="81C191"/>
                </a:solidFill>
                <a:latin typeface="Franklin Gothic Book" pitchFamily="34" charset="0"/>
                <a:cs typeface="Franklin Gothic Book" pitchFamily="34" charset="0"/>
                <a:sym typeface="Franklin Gothic Book" pitchFamily="34" charset="0"/>
              </a:rPr>
              <a:t>threshold method</a:t>
            </a:r>
            <a:r>
              <a:rPr lang="hu-HU" altLang="hu-HU" sz="1600">
                <a:solidFill>
                  <a:srgbClr val="81C191"/>
                </a:solidFill>
                <a:latin typeface="Franklin Gothic Book" pitchFamily="34" charset="0"/>
                <a:cs typeface="Franklin Gothic Book" pitchFamily="34" charset="0"/>
                <a:sym typeface="Franklin Gothic Book" pitchFamily="34" charset="0"/>
              </a:rPr>
              <a:t> </a:t>
            </a:r>
            <a:r>
              <a:rPr lang="hu-HU" altLang="hu-HU" sz="1600">
                <a:solidFill>
                  <a:srgbClr val="333333"/>
                </a:solidFill>
                <a:sym typeface="Franklin Gothic Book" pitchFamily="34" charset="0"/>
              </a:rPr>
              <a:t>and</a:t>
            </a:r>
            <a:r>
              <a:rPr lang="hu-HU" altLang="hu-HU" sz="1600">
                <a:solidFill>
                  <a:srgbClr val="81C191"/>
                </a:solidFill>
                <a:latin typeface="Franklin Gothic Book" pitchFamily="34" charset="0"/>
                <a:cs typeface="Franklin Gothic Book" pitchFamily="34" charset="0"/>
                <a:sym typeface="Franklin Gothic Book" pitchFamily="34" charset="0"/>
              </a:rPr>
              <a:t> </a:t>
            </a:r>
            <a:r>
              <a:rPr lang="en-US" altLang="hu-HU" sz="1600">
                <a:solidFill>
                  <a:srgbClr val="81C191"/>
                </a:solidFill>
                <a:latin typeface="Franklin Gothic Book" pitchFamily="34" charset="0"/>
                <a:cs typeface="Franklin Gothic Book" pitchFamily="34" charset="0"/>
                <a:sym typeface="Franklin Gothic Book" pitchFamily="34" charset="0"/>
              </a:rPr>
              <a:t>spectral clustering</a:t>
            </a:r>
            <a:endParaRPr lang="hu-HU" altLang="es-ES" sz="1600">
              <a:solidFill>
                <a:srgbClr val="333333"/>
              </a:solidFill>
            </a:endParaRPr>
          </a:p>
        </p:txBody>
      </p:sp>
      <p:sp>
        <p:nvSpPr>
          <p:cNvPr id="5126" name="Rectangle 8"/>
          <p:cNvSpPr>
            <a:spLocks noChangeArrowheads="1"/>
          </p:cNvSpPr>
          <p:nvPr/>
        </p:nvSpPr>
        <p:spPr bwMode="auto">
          <a:xfrm>
            <a:off x="2055813" y="5688013"/>
            <a:ext cx="2808287" cy="298450"/>
          </a:xfrm>
          <a:prstGeom prst="rect">
            <a:avLst/>
          </a:prstGeom>
          <a:solidFill>
            <a:srgbClr val="81C1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ts val="1675"/>
              </a:lnSpc>
            </a:pPr>
            <a:r>
              <a:rPr lang="hu-HU" altLang="es-ES" sz="1400" i="1">
                <a:solidFill>
                  <a:srgbClr val="31363C"/>
                </a:solidFill>
              </a:rPr>
              <a:t> </a:t>
            </a:r>
            <a:r>
              <a:rPr lang="en-US" altLang="es-ES" sz="1400" i="1">
                <a:solidFill>
                  <a:srgbClr val="31363C"/>
                </a:solidFill>
              </a:rPr>
              <a:t>Parameters for</a:t>
            </a:r>
            <a:r>
              <a:rPr lang="hu-HU" altLang="es-ES" sz="1400" i="1">
                <a:solidFill>
                  <a:srgbClr val="31363C"/>
                </a:solidFill>
              </a:rPr>
              <a:t> </a:t>
            </a:r>
            <a:r>
              <a:rPr lang="en-US" altLang="es-ES" sz="1400" i="1">
                <a:solidFill>
                  <a:srgbClr val="31363C"/>
                </a:solidFill>
              </a:rPr>
              <a:t>similarity of segments</a:t>
            </a:r>
            <a:endParaRPr lang="hu-HU" altLang="es-ES" sz="1400" i="1">
              <a:solidFill>
                <a:srgbClr val="31363C"/>
              </a:solidFill>
            </a:endParaRPr>
          </a:p>
        </p:txBody>
      </p:sp>
      <p:sp>
        <p:nvSpPr>
          <p:cNvPr id="12" name="Rectangle 10">
            <a:extLst>
              <a:ext uri="{FF2B5EF4-FFF2-40B4-BE49-F238E27FC236}">
                <a16:creationId xmlns:a16="http://schemas.microsoft.com/office/drawing/2014/main" id="{735C6F42-D886-410A-BBBB-B94A6137B89D}"/>
              </a:ext>
            </a:extLst>
          </p:cNvPr>
          <p:cNvSpPr/>
          <p:nvPr/>
        </p:nvSpPr>
        <p:spPr>
          <a:xfrm>
            <a:off x="5135563" y="4387850"/>
            <a:ext cx="3476625" cy="159861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s-ES" sz="11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3A308EA-0C67-408C-8F88-5A9F757A98D8}"/>
              </a:ext>
            </a:extLst>
          </p:cNvPr>
          <p:cNvSpPr/>
          <p:nvPr/>
        </p:nvSpPr>
        <p:spPr>
          <a:xfrm>
            <a:off x="7304088" y="204788"/>
            <a:ext cx="1692275" cy="6477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s-ES" dirty="0" err="1"/>
              <a:t>National</a:t>
            </a:r>
            <a:r>
              <a:rPr lang="es-ES" dirty="0"/>
              <a:t> Network Logo</a:t>
            </a:r>
          </a:p>
        </p:txBody>
      </p:sp>
      <p:sp>
        <p:nvSpPr>
          <p:cNvPr id="5129" name="28 CuadroTexto"/>
          <p:cNvSpPr txBox="1">
            <a:spLocks noChangeArrowheads="1"/>
          </p:cNvSpPr>
          <p:nvPr/>
        </p:nvSpPr>
        <p:spPr bwMode="auto">
          <a:xfrm>
            <a:off x="1408113" y="119063"/>
            <a:ext cx="5895975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s-ES" altLang="es-ES" sz="2600">
                <a:solidFill>
                  <a:srgbClr val="31363D"/>
                </a:solidFill>
              </a:rPr>
              <a:t>Lane modelling algorithm </a:t>
            </a:r>
            <a:endParaRPr lang="hu-HU" altLang="es-ES" sz="2600">
              <a:solidFill>
                <a:srgbClr val="31363D"/>
              </a:solidFill>
            </a:endParaRPr>
          </a:p>
          <a:p>
            <a:pPr algn="ctr"/>
            <a:r>
              <a:rPr lang="es-ES" altLang="es-ES" sz="2600">
                <a:solidFill>
                  <a:srgbClr val="31363D"/>
                </a:solidFill>
              </a:rPr>
              <a:t>for video-based </a:t>
            </a:r>
            <a:r>
              <a:rPr lang="hu-HU" altLang="es-ES" sz="2600">
                <a:solidFill>
                  <a:srgbClr val="31363D"/>
                </a:solidFill>
              </a:rPr>
              <a:t>ADAS</a:t>
            </a:r>
            <a:endParaRPr lang="es-ES" altLang="es-ES" sz="2600">
              <a:solidFill>
                <a:srgbClr val="31363D"/>
              </a:solidFill>
            </a:endParaRPr>
          </a:p>
        </p:txBody>
      </p:sp>
      <p:pic>
        <p:nvPicPr>
          <p:cNvPr id="5130" name="Kép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7025" y="4502150"/>
            <a:ext cx="2933700" cy="137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Kép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5713" y="1263650"/>
            <a:ext cx="2643187" cy="3738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Kép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2550" y="1262063"/>
            <a:ext cx="2646363" cy="3741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8" name="object 3"/>
          <p:cNvSpPr>
            <a:spLocks noChangeArrowheads="1"/>
          </p:cNvSpPr>
          <p:nvPr/>
        </p:nvSpPr>
        <p:spPr bwMode="auto">
          <a:xfrm>
            <a:off x="-9525" y="130175"/>
            <a:ext cx="9144000" cy="792163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s-ES" altLang="es-ES"/>
          </a:p>
        </p:txBody>
      </p:sp>
      <p:pic>
        <p:nvPicPr>
          <p:cNvPr id="6149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213" y="152400"/>
            <a:ext cx="1231900" cy="72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6">
            <a:extLst>
              <a:ext uri="{FF2B5EF4-FFF2-40B4-BE49-F238E27FC236}">
                <a16:creationId xmlns:a16="http://schemas.microsoft.com/office/drawing/2014/main" id="{54F4B4BD-7FB7-4829-BBC7-E3BC88D247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8113" y="5654675"/>
            <a:ext cx="6016625" cy="657225"/>
          </a:xfrm>
          <a:prstGeom prst="rect">
            <a:avLst/>
          </a:prstGeom>
          <a:gradFill flip="none" rotWithShape="1">
            <a:gsLst>
              <a:gs pos="15000">
                <a:srgbClr val="81C191">
                  <a:tint val="66000"/>
                  <a:satMod val="160000"/>
                </a:srgbClr>
              </a:gs>
              <a:gs pos="50000">
                <a:srgbClr val="81C191">
                  <a:tint val="44500"/>
                  <a:satMod val="160000"/>
                </a:srgbClr>
              </a:gs>
              <a:gs pos="100000">
                <a:srgbClr val="81C191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76200">
            <a:noFill/>
          </a:ln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ts val="2375"/>
              </a:lnSpc>
              <a:defRPr/>
            </a:pPr>
            <a:r>
              <a:rPr lang="es-ES_tradnl" sz="2000" dirty="0"/>
              <a:t>The company has </a:t>
            </a:r>
            <a:r>
              <a:rPr lang="hu-HU" sz="2000" dirty="0" err="1" smtClean="0">
                <a:solidFill>
                  <a:srgbClr val="31363D"/>
                </a:solidFill>
              </a:rPr>
              <a:t>efficient</a:t>
            </a:r>
            <a:r>
              <a:rPr lang="hu-HU" sz="2000" dirty="0" smtClean="0">
                <a:solidFill>
                  <a:srgbClr val="31363D"/>
                </a:solidFill>
              </a:rPr>
              <a:t> </a:t>
            </a:r>
            <a:r>
              <a:rPr lang="hu-HU" sz="2000" dirty="0" err="1" smtClean="0">
                <a:solidFill>
                  <a:srgbClr val="31363D"/>
                </a:solidFill>
              </a:rPr>
              <a:t>clustering</a:t>
            </a:r>
            <a:r>
              <a:rPr lang="hu-HU" sz="2000" dirty="0" smtClean="0">
                <a:solidFill>
                  <a:srgbClr val="31363D"/>
                </a:solidFill>
              </a:rPr>
              <a:t> </a:t>
            </a:r>
            <a:r>
              <a:rPr lang="hu-HU" sz="2000" dirty="0" err="1" smtClean="0">
                <a:solidFill>
                  <a:srgbClr val="31363D"/>
                </a:solidFill>
              </a:rPr>
              <a:t>algorithms</a:t>
            </a:r>
            <a:r>
              <a:rPr lang="hu-HU" sz="2000" dirty="0" smtClean="0">
                <a:solidFill>
                  <a:srgbClr val="31363D"/>
                </a:solidFill>
              </a:rPr>
              <a:t> </a:t>
            </a:r>
            <a:r>
              <a:rPr lang="hu-HU" sz="2000" dirty="0" err="1" smtClean="0">
                <a:solidFill>
                  <a:srgbClr val="31363D"/>
                </a:solidFill>
              </a:rPr>
              <a:t>for</a:t>
            </a:r>
            <a:r>
              <a:rPr lang="hu-HU" sz="2000" dirty="0" smtClean="0">
                <a:solidFill>
                  <a:srgbClr val="31363D"/>
                </a:solidFill>
              </a:rPr>
              <a:t> </a:t>
            </a:r>
            <a:r>
              <a:rPr lang="hu-HU" sz="2000" dirty="0" err="1" smtClean="0">
                <a:solidFill>
                  <a:srgbClr val="31363D"/>
                </a:solidFill>
              </a:rPr>
              <a:t>the</a:t>
            </a:r>
            <a:r>
              <a:rPr lang="hu-HU" sz="2000" dirty="0" smtClean="0">
                <a:solidFill>
                  <a:srgbClr val="31363D"/>
                </a:solidFill>
              </a:rPr>
              <a:t> </a:t>
            </a:r>
            <a:r>
              <a:rPr lang="hu-HU" sz="2000" dirty="0" err="1" smtClean="0">
                <a:solidFill>
                  <a:srgbClr val="31363D"/>
                </a:solidFill>
              </a:rPr>
              <a:t>lane</a:t>
            </a:r>
            <a:r>
              <a:rPr lang="hu-HU" sz="2000" dirty="0" smtClean="0">
                <a:solidFill>
                  <a:srgbClr val="31363D"/>
                </a:solidFill>
              </a:rPr>
              <a:t> </a:t>
            </a:r>
            <a:r>
              <a:rPr lang="hu-HU" sz="2000" dirty="0" err="1" smtClean="0">
                <a:solidFill>
                  <a:srgbClr val="31363D"/>
                </a:solidFill>
              </a:rPr>
              <a:t>model</a:t>
            </a:r>
            <a:r>
              <a:rPr lang="hu-HU" sz="2000" dirty="0" smtClean="0">
                <a:solidFill>
                  <a:srgbClr val="31363D"/>
                </a:solidFill>
              </a:rPr>
              <a:t> </a:t>
            </a:r>
            <a:r>
              <a:rPr lang="hu-HU" sz="2000" dirty="0" err="1" smtClean="0">
                <a:solidFill>
                  <a:srgbClr val="31363D"/>
                </a:solidFill>
              </a:rPr>
              <a:t>problem</a:t>
            </a:r>
            <a:r>
              <a:rPr lang="hu-HU" sz="2000" dirty="0" smtClean="0">
                <a:solidFill>
                  <a:srgbClr val="31363D"/>
                </a:solidFill>
              </a:rPr>
              <a:t>.</a:t>
            </a:r>
            <a:endParaRPr lang="en-US" altLang="es-ES" sz="2000" dirty="0">
              <a:solidFill>
                <a:srgbClr val="31363D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06E766B-715A-4A0D-9136-73601EBCCA2F}"/>
              </a:ext>
            </a:extLst>
          </p:cNvPr>
          <p:cNvSpPr/>
          <p:nvPr/>
        </p:nvSpPr>
        <p:spPr>
          <a:xfrm>
            <a:off x="457200" y="1131888"/>
            <a:ext cx="3797300" cy="69532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s-ES" b="1" dirty="0" err="1">
                <a:solidFill>
                  <a:srgbClr val="31363D"/>
                </a:solidFill>
              </a:rPr>
              <a:t>Results</a:t>
            </a:r>
            <a:r>
              <a:rPr lang="es-ES" b="1" dirty="0">
                <a:solidFill>
                  <a:srgbClr val="31363D"/>
                </a:solidFill>
              </a:rPr>
              <a:t> &amp; </a:t>
            </a:r>
            <a:r>
              <a:rPr lang="es-ES" b="1" dirty="0" err="1">
                <a:solidFill>
                  <a:srgbClr val="31363D"/>
                </a:solidFill>
              </a:rPr>
              <a:t>Benefits</a:t>
            </a:r>
            <a:r>
              <a:rPr lang="es-ES" b="1" dirty="0">
                <a:solidFill>
                  <a:srgbClr val="31363D"/>
                </a:solidFill>
              </a:rPr>
              <a:t> to </a:t>
            </a:r>
            <a:r>
              <a:rPr lang="es-ES" b="1" dirty="0" err="1">
                <a:solidFill>
                  <a:srgbClr val="31363D"/>
                </a:solidFill>
              </a:rPr>
              <a:t>the</a:t>
            </a:r>
            <a:r>
              <a:rPr lang="es-ES" b="1" dirty="0">
                <a:solidFill>
                  <a:srgbClr val="31363D"/>
                </a:solidFill>
              </a:rPr>
              <a:t> </a:t>
            </a:r>
            <a:r>
              <a:rPr lang="es-ES" b="1" dirty="0" err="1">
                <a:solidFill>
                  <a:srgbClr val="31363D"/>
                </a:solidFill>
              </a:rPr>
              <a:t>company</a:t>
            </a:r>
            <a:r>
              <a:rPr lang="es-ES" b="1" dirty="0">
                <a:solidFill>
                  <a:srgbClr val="31363D"/>
                </a:solidFill>
              </a:rPr>
              <a:t>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5ABF5CB-F10B-470B-AB43-A97A395A832E}"/>
              </a:ext>
            </a:extLst>
          </p:cNvPr>
          <p:cNvSpPr/>
          <p:nvPr/>
        </p:nvSpPr>
        <p:spPr>
          <a:xfrm>
            <a:off x="417513" y="1617663"/>
            <a:ext cx="3381375" cy="313213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buClr>
                <a:srgbClr val="81C191"/>
              </a:buClr>
              <a:defRPr/>
            </a:pPr>
            <a:endParaRPr lang="hu-HU" sz="1600" dirty="0">
              <a:solidFill>
                <a:srgbClr val="31363D"/>
              </a:solidFill>
            </a:endParaRPr>
          </a:p>
          <a:p>
            <a:pPr>
              <a:buClr>
                <a:srgbClr val="81C191"/>
              </a:buClr>
              <a:defRPr/>
            </a:pPr>
            <a:r>
              <a:rPr lang="en-US" sz="1600" dirty="0">
                <a:solidFill>
                  <a:srgbClr val="81C191"/>
                </a:solidFill>
                <a:latin typeface="Franklin Gothic Book"/>
                <a:ea typeface="Franklin Gothic Book"/>
                <a:cs typeface="Franklin Gothic Book"/>
              </a:rPr>
              <a:t>Threshold method</a:t>
            </a:r>
            <a:r>
              <a:rPr lang="hu-HU" sz="1600" dirty="0">
                <a:solidFill>
                  <a:srgbClr val="81C191"/>
                </a:solidFill>
                <a:latin typeface="Franklin Gothic Book"/>
                <a:ea typeface="Franklin Gothic Book"/>
                <a:cs typeface="Franklin Gothic Book"/>
              </a:rPr>
              <a:t>:</a:t>
            </a:r>
            <a:endParaRPr lang="en-US" sz="1600" dirty="0">
              <a:solidFill>
                <a:srgbClr val="81C191"/>
              </a:solidFill>
              <a:latin typeface="Franklin Gothic Book"/>
              <a:ea typeface="Franklin Gothic Book"/>
              <a:cs typeface="Franklin Gothic Book"/>
            </a:endParaRPr>
          </a:p>
          <a:p>
            <a:pPr marL="285750" indent="-285750">
              <a:buClr>
                <a:srgbClr val="81C191"/>
              </a:buClr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rgbClr val="31363D"/>
                </a:solidFill>
              </a:rPr>
              <a:t>Easy to implement</a:t>
            </a:r>
            <a:endParaRPr lang="hu-HU" sz="1600" dirty="0">
              <a:solidFill>
                <a:srgbClr val="31363D"/>
              </a:solidFill>
            </a:endParaRPr>
          </a:p>
          <a:p>
            <a:pPr marL="285750" indent="-285750">
              <a:buClr>
                <a:srgbClr val="81C191"/>
              </a:buClr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rgbClr val="31363D"/>
                </a:solidFill>
              </a:rPr>
              <a:t>Efficient runtime</a:t>
            </a:r>
            <a:endParaRPr lang="hu-HU" sz="1600" dirty="0">
              <a:solidFill>
                <a:srgbClr val="31363D"/>
              </a:solidFill>
            </a:endParaRPr>
          </a:p>
          <a:p>
            <a:pPr marL="285750" indent="-285750">
              <a:buClr>
                <a:srgbClr val="81C191"/>
              </a:buClr>
              <a:buFont typeface="Arial" panose="020B0604020202020204" pitchFamily="34" charset="0"/>
              <a:buChar char="•"/>
              <a:defRPr/>
            </a:pPr>
            <a:r>
              <a:rPr lang="hu-HU" sz="1600">
                <a:solidFill>
                  <a:srgbClr val="31363D"/>
                </a:solidFill>
              </a:rPr>
              <a:t>N</a:t>
            </a:r>
            <a:r>
              <a:rPr lang="en-US" sz="1600">
                <a:solidFill>
                  <a:srgbClr val="31363D"/>
                </a:solidFill>
              </a:rPr>
              <a:t>umber </a:t>
            </a:r>
            <a:r>
              <a:rPr lang="en-US" sz="1600" dirty="0">
                <a:solidFill>
                  <a:srgbClr val="31363D"/>
                </a:solidFill>
              </a:rPr>
              <a:t>of clusters are computed</a:t>
            </a:r>
            <a:r>
              <a:rPr lang="hu-HU" sz="1600" dirty="0">
                <a:solidFill>
                  <a:srgbClr val="31363D"/>
                </a:solidFill>
              </a:rPr>
              <a:t> </a:t>
            </a:r>
            <a:r>
              <a:rPr lang="en-US" sz="1600" dirty="0">
                <a:solidFill>
                  <a:srgbClr val="31363D"/>
                </a:solidFill>
              </a:rPr>
              <a:t>automatically and dynamically</a:t>
            </a:r>
          </a:p>
          <a:p>
            <a:pPr marL="285750" indent="-285750">
              <a:buClr>
                <a:srgbClr val="81C191"/>
              </a:buClr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rgbClr val="31363D"/>
                </a:solidFill>
              </a:rPr>
              <a:t>Loss of information</a:t>
            </a:r>
          </a:p>
          <a:p>
            <a:pPr marL="285750" indent="-285750">
              <a:buClr>
                <a:srgbClr val="81C191"/>
              </a:buClr>
              <a:buFont typeface="Arial" panose="020B0604020202020204" pitchFamily="34" charset="0"/>
              <a:buChar char="•"/>
              <a:defRPr/>
            </a:pPr>
            <a:endParaRPr lang="en-US" sz="1600" dirty="0">
              <a:solidFill>
                <a:srgbClr val="31363D"/>
              </a:solidFill>
            </a:endParaRPr>
          </a:p>
          <a:p>
            <a:pPr>
              <a:buClr>
                <a:srgbClr val="81C191"/>
              </a:buClr>
              <a:defRPr/>
            </a:pPr>
            <a:r>
              <a:rPr lang="en-US" sz="1600" dirty="0">
                <a:solidFill>
                  <a:srgbClr val="81C191"/>
                </a:solidFill>
                <a:latin typeface="Franklin Gothic Book"/>
                <a:ea typeface="Franklin Gothic Book"/>
                <a:cs typeface="Franklin Gothic Book"/>
              </a:rPr>
              <a:t>Spectral clustering</a:t>
            </a:r>
            <a:r>
              <a:rPr lang="hu-HU" sz="1600" dirty="0">
                <a:solidFill>
                  <a:srgbClr val="81C191"/>
                </a:solidFill>
                <a:latin typeface="Franklin Gothic Book"/>
                <a:ea typeface="Franklin Gothic Book"/>
                <a:cs typeface="Franklin Gothic Book"/>
              </a:rPr>
              <a:t>:</a:t>
            </a:r>
            <a:endParaRPr lang="en-US" sz="1600" dirty="0">
              <a:solidFill>
                <a:srgbClr val="81C191"/>
              </a:solidFill>
              <a:latin typeface="Franklin Gothic Book"/>
              <a:ea typeface="Franklin Gothic Book"/>
              <a:cs typeface="Franklin Gothic Book"/>
            </a:endParaRPr>
          </a:p>
          <a:p>
            <a:pPr marL="285750" indent="-285750">
              <a:buClr>
                <a:srgbClr val="81C191"/>
              </a:buClr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rgbClr val="31363D"/>
                </a:solidFill>
              </a:rPr>
              <a:t>More info is used</a:t>
            </a:r>
          </a:p>
          <a:p>
            <a:pPr marL="285750" indent="-285750">
              <a:buClr>
                <a:srgbClr val="81C191"/>
              </a:buClr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rgbClr val="31363D"/>
                </a:solidFill>
              </a:rPr>
              <a:t>#Clusters is input</a:t>
            </a:r>
            <a:endParaRPr lang="hu-HU" sz="1600" dirty="0">
              <a:solidFill>
                <a:srgbClr val="31363D"/>
              </a:solidFill>
            </a:endParaRPr>
          </a:p>
          <a:p>
            <a:pPr marL="285750" indent="-285750">
              <a:buClr>
                <a:srgbClr val="81C191"/>
              </a:buClr>
              <a:buFont typeface="Arial" panose="020B0604020202020204" pitchFamily="34" charset="0"/>
              <a:buChar char="•"/>
              <a:defRPr/>
            </a:pPr>
            <a:endParaRPr lang="hu-HU" sz="1600" dirty="0">
              <a:solidFill>
                <a:srgbClr val="31363D"/>
              </a:solidFill>
            </a:endParaRPr>
          </a:p>
          <a:p>
            <a:pPr>
              <a:buClr>
                <a:srgbClr val="81C191"/>
              </a:buClr>
              <a:defRPr/>
            </a:pPr>
            <a:r>
              <a:rPr lang="hu-HU" sz="1600" dirty="0" err="1">
                <a:solidFill>
                  <a:srgbClr val="31363D"/>
                </a:solidFill>
              </a:rPr>
              <a:t>These</a:t>
            </a:r>
            <a:r>
              <a:rPr lang="hu-HU" sz="1600" dirty="0">
                <a:solidFill>
                  <a:srgbClr val="31363D"/>
                </a:solidFill>
              </a:rPr>
              <a:t> </a:t>
            </a:r>
            <a:r>
              <a:rPr lang="hu-HU" sz="1600" dirty="0" err="1">
                <a:solidFill>
                  <a:srgbClr val="31363D"/>
                </a:solidFill>
              </a:rPr>
              <a:t>algorithms</a:t>
            </a:r>
            <a:r>
              <a:rPr lang="hu-HU" sz="1600" dirty="0">
                <a:solidFill>
                  <a:srgbClr val="31363D"/>
                </a:solidFill>
              </a:rPr>
              <a:t> </a:t>
            </a:r>
            <a:r>
              <a:rPr lang="hu-HU" sz="1600" dirty="0" err="1">
                <a:solidFill>
                  <a:srgbClr val="31363D"/>
                </a:solidFill>
              </a:rPr>
              <a:t>can</a:t>
            </a:r>
            <a:r>
              <a:rPr lang="hu-HU" sz="1600" dirty="0">
                <a:solidFill>
                  <a:srgbClr val="31363D"/>
                </a:solidFill>
              </a:rPr>
              <a:t> be </a:t>
            </a:r>
            <a:r>
              <a:rPr lang="hu-HU" sz="1600" dirty="0" err="1">
                <a:solidFill>
                  <a:srgbClr val="31363D"/>
                </a:solidFill>
              </a:rPr>
              <a:t>combined</a:t>
            </a:r>
            <a:r>
              <a:rPr lang="hu-HU" sz="1600" dirty="0">
                <a:solidFill>
                  <a:srgbClr val="31363D"/>
                </a:solidFill>
              </a:rPr>
              <a:t>.</a:t>
            </a:r>
            <a:endParaRPr lang="es-ES" sz="1600" dirty="0"/>
          </a:p>
          <a:p>
            <a:pPr algn="ctr">
              <a:defRPr/>
            </a:pPr>
            <a:endParaRPr lang="es-ES" sz="16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025C38D-58AB-4B3D-833B-B180213AD3D6}"/>
              </a:ext>
            </a:extLst>
          </p:cNvPr>
          <p:cNvSpPr/>
          <p:nvPr/>
        </p:nvSpPr>
        <p:spPr>
          <a:xfrm>
            <a:off x="7304088" y="204788"/>
            <a:ext cx="1692275" cy="6477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s-ES" dirty="0" err="1"/>
              <a:t>National</a:t>
            </a:r>
            <a:r>
              <a:rPr lang="es-ES" dirty="0"/>
              <a:t> Network Logo</a:t>
            </a:r>
          </a:p>
        </p:txBody>
      </p:sp>
      <p:sp>
        <p:nvSpPr>
          <p:cNvPr id="6156" name="Rectangle 6"/>
          <p:cNvSpPr>
            <a:spLocks noChangeArrowheads="1"/>
          </p:cNvSpPr>
          <p:nvPr/>
        </p:nvSpPr>
        <p:spPr bwMode="auto">
          <a:xfrm>
            <a:off x="4449763" y="4838700"/>
            <a:ext cx="2486025" cy="347663"/>
          </a:xfrm>
          <a:prstGeom prst="rect">
            <a:avLst/>
          </a:prstGeom>
          <a:solidFill>
            <a:srgbClr val="81C1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ts val="2375"/>
              </a:lnSpc>
            </a:pPr>
            <a:r>
              <a:rPr lang="hu-HU" altLang="es-ES" sz="1400" i="1"/>
              <a:t> R</a:t>
            </a:r>
            <a:r>
              <a:rPr lang="en-US" altLang="es-ES" sz="1400" i="1"/>
              <a:t>esult of Algo #1 and Algo #2</a:t>
            </a:r>
          </a:p>
          <a:p>
            <a:pPr algn="just" eaLnBrk="1" hangingPunct="1">
              <a:lnSpc>
                <a:spcPts val="2375"/>
              </a:lnSpc>
            </a:pPr>
            <a:endParaRPr lang="en-US" altLang="es-ES" sz="1400" i="1"/>
          </a:p>
          <a:p>
            <a:pPr algn="just" eaLnBrk="1" hangingPunct="1">
              <a:lnSpc>
                <a:spcPts val="2375"/>
              </a:lnSpc>
            </a:pPr>
            <a:endParaRPr lang="en-US" altLang="es-ES" sz="1900"/>
          </a:p>
        </p:txBody>
      </p:sp>
      <p:sp>
        <p:nvSpPr>
          <p:cNvPr id="4" name="Corchetes 3">
            <a:extLst>
              <a:ext uri="{FF2B5EF4-FFF2-40B4-BE49-F238E27FC236}">
                <a16:creationId xmlns:a16="http://schemas.microsoft.com/office/drawing/2014/main" id="{9F954E68-992C-4F8C-AE9B-AC9D06609518}"/>
              </a:ext>
            </a:extLst>
          </p:cNvPr>
          <p:cNvSpPr/>
          <p:nvPr/>
        </p:nvSpPr>
        <p:spPr>
          <a:xfrm>
            <a:off x="1285875" y="5654675"/>
            <a:ext cx="6327775" cy="695325"/>
          </a:xfrm>
          <a:prstGeom prst="bracketPair">
            <a:avLst/>
          </a:prstGeom>
          <a:ln w="76200" cap="sq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6158" name="28 CuadroTexto"/>
          <p:cNvSpPr txBox="1">
            <a:spLocks noChangeArrowheads="1"/>
          </p:cNvSpPr>
          <p:nvPr/>
        </p:nvSpPr>
        <p:spPr bwMode="auto">
          <a:xfrm>
            <a:off x="1408113" y="119063"/>
            <a:ext cx="5895975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s-ES" altLang="es-ES" sz="2600">
                <a:solidFill>
                  <a:srgbClr val="31363D"/>
                </a:solidFill>
              </a:rPr>
              <a:t>Lane modelling algorithm </a:t>
            </a:r>
            <a:endParaRPr lang="hu-HU" altLang="es-ES" sz="2600">
              <a:solidFill>
                <a:srgbClr val="31363D"/>
              </a:solidFill>
            </a:endParaRPr>
          </a:p>
          <a:p>
            <a:pPr algn="ctr"/>
            <a:r>
              <a:rPr lang="es-ES" altLang="es-ES" sz="2600">
                <a:solidFill>
                  <a:srgbClr val="31363D"/>
                </a:solidFill>
              </a:rPr>
              <a:t>for video-based </a:t>
            </a:r>
            <a:r>
              <a:rPr lang="hu-HU" altLang="es-ES" sz="2600">
                <a:solidFill>
                  <a:srgbClr val="31363D"/>
                </a:solidFill>
              </a:rPr>
              <a:t>ADAS</a:t>
            </a:r>
            <a:endParaRPr lang="es-ES" altLang="es-ES" sz="2600">
              <a:solidFill>
                <a:srgbClr val="31363D"/>
              </a:solidFill>
            </a:endParaRPr>
          </a:p>
        </p:txBody>
      </p:sp>
      <p:pic>
        <p:nvPicPr>
          <p:cNvPr id="6159" name="Gráfico 11" descr="Información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9263" y="5811838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160" name="Grupo 12"/>
          <p:cNvGrpSpPr>
            <a:grpSpLocks/>
          </p:cNvGrpSpPr>
          <p:nvPr/>
        </p:nvGrpSpPr>
        <p:grpSpPr bwMode="auto">
          <a:xfrm>
            <a:off x="8064500" y="4811713"/>
            <a:ext cx="914400" cy="1204912"/>
            <a:chOff x="10568208" y="7076771"/>
            <a:chExt cx="914400" cy="1204824"/>
          </a:xfrm>
        </p:grpSpPr>
        <p:pic>
          <p:nvPicPr>
            <p:cNvPr id="6161" name="Gráfico 13" descr="Engranajes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68208" y="7187888"/>
              <a:ext cx="914400" cy="9143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" name="CuadroTexto 14">
              <a:extLst>
                <a:ext uri="{FF2B5EF4-FFF2-40B4-BE49-F238E27FC236}">
                  <a16:creationId xmlns:a16="http://schemas.microsoft.com/office/drawing/2014/main" id="{617D0D86-966D-46A6-A516-285FE254DCFB}"/>
                </a:ext>
              </a:extLst>
            </p:cNvPr>
            <p:cNvSpPr txBox="1"/>
            <p:nvPr/>
          </p:nvSpPr>
          <p:spPr>
            <a:xfrm rot="18234664">
              <a:off x="10317416" y="7375188"/>
              <a:ext cx="914333" cy="3175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spcFirstLastPara="1" lIns="50800" tIns="50800" rIns="50800" bIns="50800" spcCol="38100" anchor="ctr">
              <a:spAutoFit/>
            </a:bodyPr>
            <a:lstStyle/>
            <a:p>
              <a:pPr algn="ctr" defTabSz="584200" fontAlgn="auto" latinLnBrk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s-ES" sz="1400" dirty="0">
                  <a:solidFill>
                    <a:srgbClr val="887B42"/>
                  </a:solidFill>
                  <a:latin typeface="+mj-lt"/>
                  <a:ea typeface="+mj-ea"/>
                  <a:cs typeface="+mj-cs"/>
                  <a:sym typeface="Helvetica"/>
                </a:rPr>
                <a:t>Digital</a:t>
              </a:r>
            </a:p>
          </p:txBody>
        </p:sp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37B12477-8784-42AF-AE6B-5CF099760E0B}"/>
                </a:ext>
              </a:extLst>
            </p:cNvPr>
            <p:cNvSpPr txBox="1"/>
            <p:nvPr/>
          </p:nvSpPr>
          <p:spPr>
            <a:xfrm rot="18234664">
              <a:off x="10780173" y="7664884"/>
              <a:ext cx="914333" cy="31908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spcFirstLastPara="1" lIns="50800" tIns="50800" rIns="50800" bIns="50800" spcCol="38100" anchor="ctr">
              <a:spAutoFit/>
            </a:bodyPr>
            <a:lstStyle/>
            <a:p>
              <a:pPr algn="ctr" defTabSz="584200" fontAlgn="auto" latinLnBrk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s-ES" sz="1400" dirty="0">
                  <a:solidFill>
                    <a:srgbClr val="887B42"/>
                  </a:solidFill>
                </a:rPr>
                <a:t>Twin</a:t>
              </a:r>
              <a:endParaRPr lang="es-ES" sz="1400" dirty="0">
                <a:solidFill>
                  <a:srgbClr val="887B42"/>
                </a:solidFill>
                <a:latin typeface="+mj-lt"/>
                <a:ea typeface="+mj-ea"/>
                <a:cs typeface="+mj-cs"/>
                <a:sym typeface="Helvetica"/>
              </a:endParaRPr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2"/>
  <p:tag name="COLORS" val="-2;-2;-2;-2;-1;-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1786</TotalTime>
  <Words>283</Words>
  <Application>Microsoft Office PowerPoint</Application>
  <PresentationFormat>Diavetítés a képernyőre (4:3 oldalarány)</PresentationFormat>
  <Paragraphs>52</Paragraphs>
  <Slides>4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4</vt:i4>
      </vt:variant>
    </vt:vector>
  </HeadingPairs>
  <TitlesOfParts>
    <vt:vector size="10" baseType="lpstr">
      <vt:lpstr>Calibri</vt:lpstr>
      <vt:lpstr>Arial</vt:lpstr>
      <vt:lpstr>Verdana</vt:lpstr>
      <vt:lpstr>Franklin Gothic Book</vt:lpstr>
      <vt:lpstr>Helvetica</vt:lpstr>
      <vt:lpstr>Office Theme</vt:lpstr>
      <vt:lpstr>PowerPoint-bemutató</vt:lpstr>
      <vt:lpstr>PowerPoint-bemutató</vt:lpstr>
      <vt:lpstr>PowerPoint-bemutató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European success stories with Industry</dc:title>
  <dc:subject/>
  <dc:creator>math-in</dc:creator>
  <cp:keywords/>
  <cp:lastModifiedBy>Melinda Krankovits</cp:lastModifiedBy>
  <cp:revision>80</cp:revision>
  <dcterms:modified xsi:type="dcterms:W3CDTF">2020-02-17T12:49:57Z</dcterms:modified>
</cp:coreProperties>
</file>