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9" r:id="rId2"/>
    <p:sldId id="290" r:id="rId3"/>
    <p:sldId id="291" r:id="rId4"/>
    <p:sldId id="292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698"/>
    <a:srgbClr val="323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488" autoAdjust="0"/>
  </p:normalViewPr>
  <p:slideViewPr>
    <p:cSldViewPr>
      <p:cViewPr varScale="1">
        <p:scale>
          <a:sx n="79" d="100"/>
          <a:sy n="79" d="100"/>
        </p:scale>
        <p:origin x="149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D642A-0C91-4B6C-A856-21EABE0F9D62}" type="datetimeFigureOut">
              <a:rPr lang="es-ES" smtClean="0"/>
              <a:t>08/11/2019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B2628-69AE-4A51-8686-1BD29467788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22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2628-69AE-4A51-8686-1BD29467788A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37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2628-69AE-4A51-8686-1BD29467788A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37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2628-69AE-4A51-8686-1BD29467788A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37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2628-69AE-4A51-8686-1BD29467788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37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08/11/2019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48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08/11/2019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35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08/11/2019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5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08/11/2019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79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08/11/2019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95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08/11/2019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83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08/11/2019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74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08/11/2019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32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08/11/2019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71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08/11/2019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65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C217-12C8-4506-B9F7-E5B1ED423B01}" type="datetimeFigureOut">
              <a:rPr lang="es-ES" smtClean="0"/>
              <a:t>08/11/2019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0DA-13C8-4662-BF28-17917CF7DA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04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FC217-12C8-4506-B9F7-E5B1ED423B01}" type="datetimeFigureOut">
              <a:rPr lang="es-ES" smtClean="0"/>
              <a:t>08/11/2019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8C0DA-13C8-4662-BF28-17917CF7DA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03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11" Type="http://schemas.openxmlformats.org/officeDocument/2006/relationships/image" Target="../media/image11.jpe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w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hyperlink" Target="http://math-in.net/?q=es/system/files/CatalogoCasosExito_en.pdf" TargetMode="External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11" Type="http://schemas.openxmlformats.org/officeDocument/2006/relationships/image" Target="../media/image16.png"/><Relationship Id="rId5" Type="http://schemas.openxmlformats.org/officeDocument/2006/relationships/image" Target="../media/image1.png"/><Relationship Id="rId10" Type="http://schemas.openxmlformats.org/officeDocument/2006/relationships/image" Target="../media/image16.svg"/><Relationship Id="rId4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025027"/>
              </p:ext>
            </p:extLst>
          </p:nvPr>
        </p:nvGraphicFramePr>
        <p:xfrm>
          <a:off x="427955" y="3125881"/>
          <a:ext cx="8683625" cy="2005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0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9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0917">
                <a:tc>
                  <a:txBody>
                    <a:bodyPr/>
                    <a:lstStyle/>
                    <a:p>
                      <a:pPr algn="l"/>
                      <a:r>
                        <a:rPr lang="hu-HU" sz="2000" dirty="0" smtClean="0"/>
                        <a:t>University</a:t>
                      </a:r>
                      <a:r>
                        <a:rPr lang="hu-HU" sz="2000" baseline="0" dirty="0" smtClean="0"/>
                        <a:t> of Szeged</a:t>
                      </a:r>
                      <a:endParaRPr lang="es-ES_tradnl" sz="2000" b="0" dirty="0"/>
                    </a:p>
                  </a:txBody>
                  <a:tcPr marL="90000" marR="90000" marT="180000" marB="180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C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b="1" kern="1200" dirty="0" err="1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Many</a:t>
                      </a:r>
                      <a:r>
                        <a:rPr lang="hu-HU" sz="1800" b="1" kern="1200" dirty="0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dirty="0" err="1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r>
                        <a:rPr lang="hu-HU" sz="1800" b="1" kern="1200" dirty="0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hu-HU" sz="1800" b="1" kern="1200" dirty="0" err="1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experience</a:t>
                      </a:r>
                      <a:r>
                        <a:rPr lang="hu-HU" sz="1800" b="1" kern="1200" dirty="0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 in m</a:t>
                      </a:r>
                      <a:r>
                        <a:rPr lang="en-US" sz="1800" b="1" kern="1200" dirty="0" err="1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athematical</a:t>
                      </a:r>
                      <a:r>
                        <a:rPr lang="en-US" sz="1800" b="1" kern="1200" dirty="0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 modelling, advanced statistics</a:t>
                      </a:r>
                      <a:r>
                        <a:rPr lang="hu-HU" sz="1800" b="1" kern="1200" dirty="0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800" b="1" kern="1200" dirty="0" err="1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machine</a:t>
                      </a:r>
                      <a:r>
                        <a:rPr lang="hu-HU" sz="1800" b="1" kern="1200" dirty="0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dirty="0" err="1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hu-HU" sz="1800" b="1" kern="1200" dirty="0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, and software </a:t>
                      </a:r>
                      <a:r>
                        <a:rPr lang="en-US" sz="1800" b="1" kern="1200" noProof="0" dirty="0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hu-HU" sz="1800" b="1" kern="1200" dirty="0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hu-HU" sz="1800" b="1" kern="1200" dirty="0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strong experience clinical aspects of clinical research medical documentation systems, long-term genetic and epidemiological research</a:t>
                      </a:r>
                      <a:endParaRPr lang="es-ES_tradnl" sz="1800" b="1" kern="1200" dirty="0">
                        <a:solidFill>
                          <a:srgbClr val="77C69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180000" marB="180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C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768123"/>
              </p:ext>
            </p:extLst>
          </p:nvPr>
        </p:nvGraphicFramePr>
        <p:xfrm>
          <a:off x="427955" y="5046247"/>
          <a:ext cx="8683625" cy="1731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3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6408">
                <a:tc>
                  <a:txBody>
                    <a:bodyPr/>
                    <a:lstStyle/>
                    <a:p>
                      <a:pPr algn="l"/>
                      <a:endParaRPr lang="hu-HU" sz="2000" dirty="0" smtClean="0"/>
                    </a:p>
                    <a:p>
                      <a:pPr algn="l"/>
                      <a:r>
                        <a:rPr lang="hu-HU" sz="2000" dirty="0" err="1" smtClean="0"/>
                        <a:t>Takeda</a:t>
                      </a:r>
                      <a:r>
                        <a:rPr lang="hu-HU" sz="2000" dirty="0" smtClean="0"/>
                        <a:t> </a:t>
                      </a:r>
                    </a:p>
                    <a:p>
                      <a:pPr algn="l"/>
                      <a:r>
                        <a:rPr lang="en-US" sz="2000" noProof="0" dirty="0" smtClean="0"/>
                        <a:t>Pharmaceutical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en-US" sz="2000" baseline="0" noProof="0" dirty="0" smtClean="0"/>
                        <a:t>Company</a:t>
                      </a:r>
                      <a:endParaRPr lang="en-US" sz="2000" noProof="0" dirty="0" smtClean="0"/>
                    </a:p>
                    <a:p>
                      <a:pPr algn="ctr"/>
                      <a:endParaRPr lang="es-E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180000" marB="180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C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 patient-focused, innovation-driven global pharmaceutical company</a:t>
                      </a:r>
                      <a:r>
                        <a:rPr lang="hu-HU" sz="1800" b="1" kern="1200" dirty="0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smtClean="0">
                          <a:solidFill>
                            <a:srgbClr val="77C698"/>
                          </a:solidFill>
                          <a:latin typeface="+mn-lt"/>
                          <a:ea typeface="+mn-ea"/>
                          <a:cs typeface="+mn-cs"/>
                        </a:rPr>
                        <a:t>has a focused, world-class R&amp;D innovation engine, making an impact on patients' lives by translating science into life-changing medicines</a:t>
                      </a:r>
                      <a:endParaRPr lang="es-ES" sz="1800" b="1" kern="1200" dirty="0">
                        <a:solidFill>
                          <a:srgbClr val="77C69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180000" marB="180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C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9512" y="1693838"/>
            <a:ext cx="8784976" cy="1354217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1600" b="1" dirty="0">
                <a:solidFill>
                  <a:srgbClr val="32363E"/>
                </a:solidFill>
              </a:rPr>
              <a:t>The</a:t>
            </a:r>
            <a:r>
              <a:rPr lang="es-ES_tradnl" sz="1600" b="1" dirty="0">
                <a:solidFill>
                  <a:srgbClr val="32363E"/>
                </a:solidFill>
              </a:rPr>
              <a:t> Industrial </a:t>
            </a:r>
            <a:r>
              <a:rPr lang="en-US" sz="1600" b="1" dirty="0">
                <a:solidFill>
                  <a:srgbClr val="32363E"/>
                </a:solidFill>
              </a:rPr>
              <a:t>Problem</a:t>
            </a:r>
          </a:p>
          <a:p>
            <a:endParaRPr lang="en-US" dirty="0"/>
          </a:p>
          <a:p>
            <a:r>
              <a:rPr lang="en-US" sz="1600" dirty="0" smtClean="0">
                <a:solidFill>
                  <a:srgbClr val="32363E"/>
                </a:solidFill>
              </a:rPr>
              <a:t>There </a:t>
            </a:r>
            <a:r>
              <a:rPr lang="en-US" sz="1600" dirty="0">
                <a:solidFill>
                  <a:srgbClr val="32363E"/>
                </a:solidFill>
              </a:rPr>
              <a:t>has been a growing demand to create patient registries where the collected patient data is readily applicable for statistical analysis and data mining using and advanced methods, like machine learning.</a:t>
            </a:r>
            <a:endParaRPr lang="en-US" sz="1600" dirty="0">
              <a:solidFill>
                <a:srgbClr val="32363E"/>
              </a:solidFill>
              <a:sym typeface="Franklin Gothic Book"/>
            </a:endParaRPr>
          </a:p>
          <a:p>
            <a:endParaRPr lang="en-US" sz="1600" dirty="0">
              <a:solidFill>
                <a:srgbClr val="32363E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116672"/>
            <a:ext cx="9144000" cy="756024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6425"/>
            <a:r>
              <a:rPr lang="en-US" sz="2900" cap="all" dirty="0" smtClean="0"/>
              <a:t>A novel psychiatric registry</a:t>
            </a:r>
            <a:r>
              <a:rPr lang="hu-HU" sz="2900" cap="all" dirty="0" smtClean="0"/>
              <a:t> </a:t>
            </a:r>
            <a:endParaRPr lang="es-ES" altLang="es-ES" sz="2900" cap="all" dirty="0" smtClean="0"/>
          </a:p>
          <a:p>
            <a:pPr marL="0" lvl="1" algn="ctr" defTabSz="606425">
              <a:spcBef>
                <a:spcPct val="0"/>
              </a:spcBef>
            </a:pPr>
            <a:r>
              <a:rPr lang="hu-HU" sz="1400" cap="all" dirty="0">
                <a:latin typeface="+mj-lt"/>
                <a:ea typeface="+mj-ea"/>
                <a:cs typeface="+mj-cs"/>
              </a:rPr>
              <a:t>A </a:t>
            </a:r>
            <a:r>
              <a:rPr lang="en-US" sz="1400" cap="all" dirty="0">
                <a:latin typeface="+mj-lt"/>
                <a:ea typeface="+mj-ea"/>
                <a:cs typeface="+mj-cs"/>
              </a:rPr>
              <a:t>system and its </a:t>
            </a:r>
            <a:r>
              <a:rPr lang="en-US" sz="1400" cap="all" dirty="0" smtClean="0">
                <a:latin typeface="+mj-lt"/>
                <a:ea typeface="+mj-ea"/>
                <a:cs typeface="+mj-cs"/>
              </a:rPr>
              <a:t>utilization</a:t>
            </a:r>
            <a:r>
              <a:rPr lang="hu-HU" sz="1400" cap="all" dirty="0" smtClean="0">
                <a:latin typeface="+mj-lt"/>
                <a:ea typeface="+mj-ea"/>
                <a:cs typeface="+mj-cs"/>
              </a:rPr>
              <a:t/>
            </a:r>
            <a:br>
              <a:rPr lang="hu-HU" sz="1400" cap="all" dirty="0" smtClean="0">
                <a:latin typeface="+mj-lt"/>
                <a:ea typeface="+mj-ea"/>
                <a:cs typeface="+mj-cs"/>
              </a:rPr>
            </a:br>
            <a:r>
              <a:rPr lang="en-US" sz="1400" cap="all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400" cap="all" dirty="0">
                <a:latin typeface="+mj-lt"/>
                <a:ea typeface="+mj-ea"/>
                <a:cs typeface="+mj-cs"/>
              </a:rPr>
              <a:t>for clinical and pharmaceutical </a:t>
            </a:r>
            <a:r>
              <a:rPr lang="en-US" sz="1400" cap="all" dirty="0" smtClean="0">
                <a:latin typeface="+mj-lt"/>
                <a:ea typeface="+mj-ea"/>
                <a:cs typeface="+mj-cs"/>
              </a:rPr>
              <a:t>research</a:t>
            </a:r>
            <a:endParaRPr lang="es-ES" altLang="es-ES" sz="14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C:\Users\Ana\Desktop\math_in\GestionAdministrativa\EU_MATHSIN\logo_EU_MATHS_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96"/>
            <a:ext cx="12258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na\Desktop\math_in\GestionAdministrativa\ImagenCorporativa\LogoSimbolos\logo_mathin_marron_buen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81" y="188696"/>
            <a:ext cx="1690199" cy="64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16200000">
            <a:off x="-579098" y="3971587"/>
            <a:ext cx="1567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 err="1">
                <a:solidFill>
                  <a:srgbClr val="77C698"/>
                </a:solidFill>
              </a:rPr>
              <a:t>Research</a:t>
            </a:r>
            <a:r>
              <a:rPr lang="es-ES_tradnl" sz="1600" b="1" i="1" dirty="0">
                <a:solidFill>
                  <a:srgbClr val="77C698"/>
                </a:solidFill>
              </a:rPr>
              <a:t> </a:t>
            </a:r>
            <a:r>
              <a:rPr lang="es-ES_tradnl" sz="1600" b="1" i="1" dirty="0" err="1">
                <a:solidFill>
                  <a:srgbClr val="77C698"/>
                </a:solidFill>
              </a:rPr>
              <a:t>group</a:t>
            </a:r>
            <a:endParaRPr lang="es-ES" sz="1600" b="1" i="1" dirty="0">
              <a:solidFill>
                <a:srgbClr val="77C698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-299282" y="5491971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>
                <a:solidFill>
                  <a:srgbClr val="77C698"/>
                </a:solidFill>
              </a:rPr>
              <a:t>Company</a:t>
            </a:r>
            <a:endParaRPr lang="es-ES" sz="1600" b="1" i="1" dirty="0">
              <a:solidFill>
                <a:srgbClr val="77C698"/>
              </a:solidFill>
            </a:endParaRPr>
          </a:p>
        </p:txBody>
      </p:sp>
      <p:pic>
        <p:nvPicPr>
          <p:cNvPr id="14" name="Picture 2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54" y="3833657"/>
            <a:ext cx="1533479" cy="41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760" y="4367344"/>
            <a:ext cx="1717065" cy="5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0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 Marcador de contenido"/>
          <p:cNvSpPr>
            <a:spLocks noGrp="1"/>
          </p:cNvSpPr>
          <p:nvPr>
            <p:ph idx="1"/>
          </p:nvPr>
        </p:nvSpPr>
        <p:spPr>
          <a:xfrm>
            <a:off x="179512" y="1198212"/>
            <a:ext cx="8500529" cy="18707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>
                <a:solidFill>
                  <a:srgbClr val="32363E"/>
                </a:solidFill>
              </a:rPr>
              <a:t>Challenges &amp; Goals</a:t>
            </a:r>
          </a:p>
          <a:p>
            <a:pPr marL="0" indent="0" algn="just">
              <a:buNone/>
            </a:pPr>
            <a:endParaRPr lang="en-US" sz="1600" dirty="0">
              <a:solidFill>
                <a:srgbClr val="32363E"/>
              </a:solidFill>
            </a:endParaRPr>
          </a:p>
          <a:p>
            <a:pPr>
              <a:spcBef>
                <a:spcPts val="1200"/>
              </a:spcBef>
            </a:pPr>
            <a:r>
              <a:rPr lang="hu-HU" sz="1600" dirty="0">
                <a:solidFill>
                  <a:srgbClr val="32363E"/>
                </a:solidFill>
              </a:rPr>
              <a:t>P</a:t>
            </a:r>
            <a:r>
              <a:rPr lang="en-US" sz="1600" dirty="0" err="1">
                <a:solidFill>
                  <a:srgbClr val="32363E"/>
                </a:solidFill>
              </a:rPr>
              <a:t>rovide</a:t>
            </a:r>
            <a:r>
              <a:rPr lang="en-US" sz="1600" dirty="0">
                <a:solidFill>
                  <a:srgbClr val="32363E"/>
                </a:solidFill>
              </a:rPr>
              <a:t> a possible solution though the </a:t>
            </a:r>
            <a:r>
              <a:rPr lang="en-US" sz="1600" dirty="0">
                <a:solidFill>
                  <a:srgbClr val="77C698"/>
                </a:solidFill>
              </a:rPr>
              <a:t>integration of patient registries with the standard EHR </a:t>
            </a:r>
            <a:r>
              <a:rPr lang="en-US" sz="1600" dirty="0">
                <a:solidFill>
                  <a:srgbClr val="32363E"/>
                </a:solidFill>
              </a:rPr>
              <a:t>patient administration systems</a:t>
            </a:r>
            <a:r>
              <a:rPr lang="hu-HU" sz="1600" dirty="0">
                <a:solidFill>
                  <a:srgbClr val="32363E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hu-HU" sz="1600" dirty="0">
                <a:solidFill>
                  <a:srgbClr val="32363E"/>
                </a:solidFill>
              </a:rPr>
              <a:t>A</a:t>
            </a:r>
            <a:r>
              <a:rPr lang="en-US" sz="1600" dirty="0" err="1">
                <a:solidFill>
                  <a:srgbClr val="32363E"/>
                </a:solidFill>
              </a:rPr>
              <a:t>pply</a:t>
            </a:r>
            <a:r>
              <a:rPr lang="en-US" sz="1600" dirty="0">
                <a:solidFill>
                  <a:srgbClr val="32363E"/>
                </a:solidFill>
              </a:rPr>
              <a:t> </a:t>
            </a:r>
            <a:r>
              <a:rPr lang="en-US" sz="1600" dirty="0">
                <a:solidFill>
                  <a:srgbClr val="77C698"/>
                </a:solidFill>
              </a:rPr>
              <a:t>novel data mining and machine learning techniques </a:t>
            </a:r>
            <a:r>
              <a:rPr lang="en-US" sz="1600" dirty="0">
                <a:solidFill>
                  <a:srgbClr val="32363E"/>
                </a:solidFill>
              </a:rPr>
              <a:t>to investigate the connection of drug medication with the positive and negative symptoms of psychiatric </a:t>
            </a:r>
            <a:r>
              <a:rPr lang="en-US" sz="1600" dirty="0" smtClean="0">
                <a:solidFill>
                  <a:srgbClr val="32363E"/>
                </a:solidFill>
              </a:rPr>
              <a:t>patients</a:t>
            </a:r>
            <a:r>
              <a:rPr lang="hu-HU" sz="1600" dirty="0" smtClean="0">
                <a:solidFill>
                  <a:srgbClr val="32363E"/>
                </a:solidFill>
              </a:rPr>
              <a:t>.</a:t>
            </a:r>
            <a:endParaRPr lang="hu-HU" sz="1600" dirty="0" smtClean="0">
              <a:solidFill>
                <a:srgbClr val="77C698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es-ES" sz="1600" dirty="0" smtClean="0">
              <a:solidFill>
                <a:srgbClr val="897C57"/>
              </a:solidFill>
              <a:latin typeface="Franklin Gothic Book" panose="020B050302010202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endParaRPr lang="en-US" sz="1600" dirty="0">
              <a:solidFill>
                <a:srgbClr val="77C698"/>
              </a:solidFill>
            </a:endParaRPr>
          </a:p>
        </p:txBody>
      </p:sp>
      <p:pic>
        <p:nvPicPr>
          <p:cNvPr id="15" name="Picture 40" descr="C:\Users\Ana\Desktop\imath\Plan de Transferencia\IMAGEN\GROWCOM\iconos sectores azul\logistica.ep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77C69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99" y="1184216"/>
            <a:ext cx="494329" cy="36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6" descr="C:\Users\Ana\Desktop\imath\Plan de Transferencia\IMAGEN\GROWCOM\iconos sectores azul\transportes.eps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77C69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665" y="1184216"/>
            <a:ext cx="291429" cy="36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0" y="116672"/>
            <a:ext cx="9144000" cy="792048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6425"/>
            <a:r>
              <a:rPr lang="en-US" sz="2900" cap="all" dirty="0"/>
              <a:t>A novel psychiatric registry</a:t>
            </a:r>
            <a:r>
              <a:rPr lang="hu-HU" sz="2900" cap="all" dirty="0"/>
              <a:t> </a:t>
            </a:r>
            <a:endParaRPr lang="es-ES" altLang="es-ES" sz="2900" cap="all" dirty="0"/>
          </a:p>
          <a:p>
            <a:pPr marL="0" lvl="1" algn="ctr" defTabSz="606425">
              <a:spcBef>
                <a:spcPct val="0"/>
              </a:spcBef>
            </a:pPr>
            <a:r>
              <a:rPr lang="hu-HU" sz="1400" cap="all" dirty="0"/>
              <a:t>A </a:t>
            </a:r>
            <a:r>
              <a:rPr lang="en-US" sz="1400" cap="all" dirty="0"/>
              <a:t>system and its utilization</a:t>
            </a:r>
            <a:r>
              <a:rPr lang="hu-HU" sz="1400" cap="all" dirty="0"/>
              <a:t/>
            </a:r>
            <a:br>
              <a:rPr lang="hu-HU" sz="1400" cap="all" dirty="0"/>
            </a:br>
            <a:r>
              <a:rPr lang="en-US" sz="1400" cap="all" dirty="0"/>
              <a:t> for clinical and pharmaceutical research</a:t>
            </a:r>
            <a:endParaRPr lang="es-ES" altLang="es-ES" sz="1400" cap="all" dirty="0"/>
          </a:p>
        </p:txBody>
      </p:sp>
      <p:pic>
        <p:nvPicPr>
          <p:cNvPr id="17" name="Picture 2" descr="C:\Users\Ana\Desktop\math_in\GestionAdministrativa\EU_MATHSIN\logo_EU_MATHS_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96"/>
            <a:ext cx="12258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na\Desktop\math_in\GestionAdministrativa\ImagenCorporativa\LogoSimbolos\logo_mathin_marron_bueno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81" y="188696"/>
            <a:ext cx="1690199" cy="64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220072" y="6289575"/>
            <a:ext cx="3703549" cy="523220"/>
          </a:xfrm>
          <a:prstGeom prst="rect">
            <a:avLst/>
          </a:prstGeom>
          <a:solidFill>
            <a:srgbClr val="77C698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1400" i="1" dirty="0" err="1" smtClean="0">
                <a:solidFill>
                  <a:srgbClr val="32363E"/>
                </a:solidFill>
              </a:rPr>
              <a:t>Architecture</a:t>
            </a:r>
            <a:r>
              <a:rPr lang="hu-HU" sz="1400" i="1" dirty="0" smtClean="0">
                <a:solidFill>
                  <a:srgbClr val="32363E"/>
                </a:solidFill>
              </a:rPr>
              <a:t> of </a:t>
            </a:r>
            <a:r>
              <a:rPr lang="hu-HU" sz="1400" i="1" dirty="0" err="1" smtClean="0">
                <a:solidFill>
                  <a:srgbClr val="32363E"/>
                </a:solidFill>
              </a:rPr>
              <a:t>the</a:t>
            </a:r>
            <a:r>
              <a:rPr lang="hu-HU" sz="1400" i="1" dirty="0" smtClean="0">
                <a:solidFill>
                  <a:srgbClr val="32363E"/>
                </a:solidFill>
              </a:rPr>
              <a:t> </a:t>
            </a:r>
            <a:r>
              <a:rPr lang="hu-HU" sz="1400" i="1" dirty="0" err="1" smtClean="0">
                <a:solidFill>
                  <a:srgbClr val="32363E"/>
                </a:solidFill>
              </a:rPr>
              <a:t>registry</a:t>
            </a:r>
            <a:r>
              <a:rPr lang="en-US" sz="1400" i="1" dirty="0" smtClean="0">
                <a:solidFill>
                  <a:srgbClr val="32363E"/>
                </a:solidFill>
              </a:rPr>
              <a:t> </a:t>
            </a:r>
            <a:r>
              <a:rPr lang="en-US" sz="1400" i="1" dirty="0">
                <a:solidFill>
                  <a:srgbClr val="32363E"/>
                </a:solidFill>
              </a:rPr>
              <a:t>(left) </a:t>
            </a:r>
            <a:r>
              <a:rPr lang="en-US" sz="1400" i="1" dirty="0" smtClean="0">
                <a:solidFill>
                  <a:srgbClr val="32363E"/>
                </a:solidFill>
              </a:rPr>
              <a:t>and</a:t>
            </a:r>
            <a:r>
              <a:rPr lang="hu-HU" sz="1400" i="1" dirty="0" smtClean="0">
                <a:solidFill>
                  <a:srgbClr val="32363E"/>
                </a:solidFill>
              </a:rPr>
              <a:t> </a:t>
            </a:r>
            <a:r>
              <a:rPr lang="hu-HU" sz="1400" i="1" dirty="0" err="1" smtClean="0">
                <a:solidFill>
                  <a:srgbClr val="32363E"/>
                </a:solidFill>
              </a:rPr>
              <a:t>example</a:t>
            </a:r>
            <a:r>
              <a:rPr lang="hu-HU" sz="1400" i="1" dirty="0" smtClean="0">
                <a:solidFill>
                  <a:srgbClr val="32363E"/>
                </a:solidFill>
              </a:rPr>
              <a:t> </a:t>
            </a:r>
            <a:r>
              <a:rPr lang="hu-HU" sz="1400" i="1" dirty="0" err="1" smtClean="0">
                <a:solidFill>
                  <a:srgbClr val="32363E"/>
                </a:solidFill>
              </a:rPr>
              <a:t>for</a:t>
            </a:r>
            <a:r>
              <a:rPr lang="hu-HU" sz="1400" i="1" dirty="0" smtClean="0">
                <a:solidFill>
                  <a:srgbClr val="32363E"/>
                </a:solidFill>
              </a:rPr>
              <a:t> </a:t>
            </a:r>
            <a:r>
              <a:rPr lang="hu-HU" sz="1400" i="1" dirty="0" err="1" smtClean="0">
                <a:solidFill>
                  <a:srgbClr val="32363E"/>
                </a:solidFill>
              </a:rPr>
              <a:t>collected</a:t>
            </a:r>
            <a:r>
              <a:rPr lang="hu-HU" sz="1400" i="1" dirty="0" smtClean="0">
                <a:solidFill>
                  <a:srgbClr val="32363E"/>
                </a:solidFill>
              </a:rPr>
              <a:t> </a:t>
            </a:r>
            <a:r>
              <a:rPr lang="hu-HU" sz="1400" i="1" dirty="0" err="1" smtClean="0">
                <a:solidFill>
                  <a:srgbClr val="32363E"/>
                </a:solidFill>
              </a:rPr>
              <a:t>data</a:t>
            </a:r>
            <a:r>
              <a:rPr lang="hu-HU" sz="1400" i="1" dirty="0" smtClean="0">
                <a:solidFill>
                  <a:srgbClr val="32363E"/>
                </a:solidFill>
              </a:rPr>
              <a:t> </a:t>
            </a:r>
            <a:r>
              <a:rPr lang="en-US" sz="1400" i="1" dirty="0" smtClean="0">
                <a:solidFill>
                  <a:srgbClr val="32363E"/>
                </a:solidFill>
              </a:rPr>
              <a:t> </a:t>
            </a:r>
            <a:r>
              <a:rPr lang="en-US" sz="1400" i="1" dirty="0">
                <a:solidFill>
                  <a:srgbClr val="32363E"/>
                </a:solidFill>
              </a:rPr>
              <a:t>(</a:t>
            </a:r>
            <a:r>
              <a:rPr lang="en-US" sz="1400" i="1" dirty="0" smtClean="0">
                <a:solidFill>
                  <a:srgbClr val="32363E"/>
                </a:solidFill>
              </a:rPr>
              <a:t>above)</a:t>
            </a:r>
            <a:endParaRPr lang="es-ES" sz="1400" i="1" dirty="0">
              <a:solidFill>
                <a:srgbClr val="32363E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4" y="4462514"/>
            <a:ext cx="5057127" cy="2232248"/>
          </a:xfrm>
          <a:prstGeom prst="rect">
            <a:avLst/>
          </a:prstGeom>
        </p:spPr>
      </p:pic>
      <p:pic>
        <p:nvPicPr>
          <p:cNvPr id="19" name="Tartalom hely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93" y="2996952"/>
            <a:ext cx="1248136" cy="3021942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24" y="3104773"/>
            <a:ext cx="3651369" cy="1762927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275" y="3700004"/>
            <a:ext cx="1622504" cy="541479"/>
          </a:xfrm>
          <a:prstGeom prst="rect">
            <a:avLst/>
          </a:prstGeom>
        </p:spPr>
      </p:pic>
      <p:pic>
        <p:nvPicPr>
          <p:cNvPr id="22" name="Picture 2" descr="KapcsolÃ³dÃ³ kÃ©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41" y="3560730"/>
            <a:ext cx="901784" cy="901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9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Marcador de contenido"/>
          <p:cNvSpPr txBox="1">
            <a:spLocks/>
          </p:cNvSpPr>
          <p:nvPr/>
        </p:nvSpPr>
        <p:spPr>
          <a:xfrm>
            <a:off x="179512" y="1196752"/>
            <a:ext cx="871296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77C698"/>
              </a:buClr>
              <a:buSzPct val="50000"/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32363E"/>
                </a:solidFill>
              </a:rPr>
              <a:t>Mathematical and computational methods and techniques </a:t>
            </a:r>
            <a:r>
              <a:rPr lang="en-US" sz="1600" b="1" dirty="0" smtClean="0">
                <a:solidFill>
                  <a:srgbClr val="32363E"/>
                </a:solidFill>
              </a:rPr>
              <a:t>applied</a:t>
            </a:r>
            <a:endParaRPr lang="hu-HU" sz="1600" b="1" dirty="0" smtClean="0">
              <a:solidFill>
                <a:srgbClr val="32363E"/>
              </a:solidFill>
            </a:endParaRPr>
          </a:p>
          <a:p>
            <a:pPr marL="0" indent="0" algn="just">
              <a:lnSpc>
                <a:spcPct val="150000"/>
              </a:lnSpc>
              <a:buClr>
                <a:srgbClr val="77C698"/>
              </a:buClr>
              <a:buSzPct val="50000"/>
              <a:buFont typeface="Arial" panose="020B0604020202020204" pitchFamily="34" charset="0"/>
              <a:buNone/>
            </a:pPr>
            <a:r>
              <a:rPr lang="en-US" altLang="es-ES" sz="1600" b="1" dirty="0" smtClean="0">
                <a:solidFill>
                  <a:srgbClr val="32363E"/>
                </a:solidFill>
              </a:rPr>
              <a:t>Data</a:t>
            </a:r>
            <a:r>
              <a:rPr lang="en-US" altLang="es-ES" sz="1600" dirty="0" smtClean="0">
                <a:solidFill>
                  <a:srgbClr val="32363E"/>
                </a:solidFill>
              </a:rPr>
              <a:t> collected </a:t>
            </a:r>
            <a:r>
              <a:rPr lang="en-US" altLang="es-ES" sz="1600" dirty="0">
                <a:solidFill>
                  <a:srgbClr val="32363E"/>
                </a:solidFill>
              </a:rPr>
              <a:t>in the registry (2 month study</a:t>
            </a:r>
            <a:r>
              <a:rPr lang="hu-HU" altLang="es-ES" sz="1600" dirty="0">
                <a:solidFill>
                  <a:srgbClr val="32363E"/>
                </a:solidFill>
              </a:rPr>
              <a:t>):</a:t>
            </a:r>
          </a:p>
          <a:p>
            <a:pPr marL="285750" indent="-285750">
              <a:spcBef>
                <a:spcPts val="0"/>
              </a:spcBef>
              <a:buClr>
                <a:srgbClr val="81C191"/>
              </a:buClr>
            </a:pPr>
            <a:r>
              <a:rPr lang="hu-HU" altLang="es-ES" sz="1600" dirty="0">
                <a:solidFill>
                  <a:srgbClr val="77C698"/>
                </a:solidFill>
              </a:rPr>
              <a:t>PANSS </a:t>
            </a:r>
            <a:r>
              <a:rPr lang="hu-HU" altLang="es-ES" sz="1600" dirty="0">
                <a:solidFill>
                  <a:srgbClr val="32363E"/>
                </a:solidFill>
              </a:rPr>
              <a:t>(</a:t>
            </a:r>
            <a:r>
              <a:rPr lang="en-US" altLang="es-ES" sz="1600" dirty="0">
                <a:solidFill>
                  <a:srgbClr val="32363E"/>
                </a:solidFill>
              </a:rPr>
              <a:t>medical scale used to measure symptom severity of schizophrenic patients</a:t>
            </a:r>
            <a:r>
              <a:rPr lang="hu-HU" altLang="es-ES" sz="1600" dirty="0">
                <a:solidFill>
                  <a:srgbClr val="32363E"/>
                </a:solidFill>
              </a:rPr>
              <a:t>)</a:t>
            </a:r>
          </a:p>
          <a:p>
            <a:pPr marL="285750" lvl="1">
              <a:spcBef>
                <a:spcPts val="0"/>
              </a:spcBef>
              <a:buClr>
                <a:srgbClr val="81C191"/>
              </a:buClr>
              <a:buFont typeface="Arial" panose="020B0604020202020204" pitchFamily="34" charset="0"/>
              <a:buChar char="•"/>
            </a:pPr>
            <a:r>
              <a:rPr lang="hu-HU" altLang="es-ES" sz="1600" dirty="0">
                <a:solidFill>
                  <a:srgbClr val="77C698"/>
                </a:solidFill>
              </a:rPr>
              <a:t>CGI</a:t>
            </a:r>
            <a:r>
              <a:rPr lang="hu-HU" altLang="es-ES" sz="1600" dirty="0">
                <a:solidFill>
                  <a:srgbClr val="32363E"/>
                </a:solidFill>
              </a:rPr>
              <a:t> (</a:t>
            </a:r>
            <a:r>
              <a:rPr lang="en-US" sz="1600" dirty="0">
                <a:solidFill>
                  <a:srgbClr val="32363E"/>
                </a:solidFill>
              </a:rPr>
              <a:t>measures illness severity (CGIS), global improvement or change (CGIC) and therapeutic response</a:t>
            </a:r>
            <a:r>
              <a:rPr lang="hu-HU" altLang="es-ES" sz="1600" dirty="0">
                <a:solidFill>
                  <a:srgbClr val="32363E"/>
                </a:solidFill>
              </a:rPr>
              <a:t>)</a:t>
            </a:r>
          </a:p>
          <a:p>
            <a:pPr marL="285750" lvl="1">
              <a:spcBef>
                <a:spcPts val="0"/>
              </a:spcBef>
              <a:buClr>
                <a:srgbClr val="81C191"/>
              </a:buClr>
              <a:buFont typeface="Arial" panose="020B0604020202020204" pitchFamily="34" charset="0"/>
              <a:buChar char="•"/>
            </a:pPr>
            <a:r>
              <a:rPr lang="en-US" altLang="es-ES" sz="1600" dirty="0">
                <a:solidFill>
                  <a:srgbClr val="77C698"/>
                </a:solidFill>
              </a:rPr>
              <a:t>Medication</a:t>
            </a:r>
            <a:r>
              <a:rPr lang="en-US" altLang="es-ES" sz="1600" dirty="0">
                <a:solidFill>
                  <a:srgbClr val="32363E"/>
                </a:solidFill>
              </a:rPr>
              <a:t> (</a:t>
            </a:r>
            <a:r>
              <a:rPr lang="en-US" sz="1600" dirty="0">
                <a:solidFill>
                  <a:srgbClr val="32363E"/>
                </a:solidFill>
              </a:rPr>
              <a:t>Previous drug history and medication during hospitalization</a:t>
            </a:r>
            <a:r>
              <a:rPr lang="hu-HU" altLang="es-ES" sz="1600" dirty="0">
                <a:solidFill>
                  <a:srgbClr val="32363E"/>
                </a:solidFill>
              </a:rPr>
              <a:t>)</a:t>
            </a:r>
          </a:p>
          <a:p>
            <a:pPr marL="285750" lvl="1">
              <a:spcBef>
                <a:spcPts val="0"/>
              </a:spcBef>
              <a:buClr>
                <a:srgbClr val="81C191"/>
              </a:buClr>
              <a:buFont typeface="Arial" panose="020B0604020202020204" pitchFamily="34" charset="0"/>
              <a:buChar char="•"/>
            </a:pPr>
            <a:r>
              <a:rPr lang="en-US" altLang="es-ES" sz="1600" dirty="0">
                <a:solidFill>
                  <a:srgbClr val="77C698"/>
                </a:solidFill>
              </a:rPr>
              <a:t>Demographic </a:t>
            </a:r>
            <a:r>
              <a:rPr lang="en-US" altLang="es-ES" sz="1600" dirty="0">
                <a:solidFill>
                  <a:srgbClr val="77C698"/>
                </a:solidFill>
              </a:rPr>
              <a:t>data</a:t>
            </a:r>
            <a:endParaRPr lang="hu-HU" altLang="es-ES" sz="1600" dirty="0">
              <a:solidFill>
                <a:srgbClr val="77C698"/>
              </a:solidFill>
            </a:endParaRPr>
          </a:p>
          <a:p>
            <a:pPr marL="0" lvl="1" indent="0">
              <a:buClr>
                <a:srgbClr val="81C191"/>
              </a:buClr>
              <a:buNone/>
            </a:pPr>
            <a:r>
              <a:rPr lang="en-US" altLang="es-ES" sz="1600" b="1" dirty="0" smtClean="0">
                <a:solidFill>
                  <a:srgbClr val="32363E"/>
                </a:solidFill>
              </a:rPr>
              <a:t>Methods</a:t>
            </a:r>
            <a:r>
              <a:rPr lang="en-US" altLang="es-ES" sz="1600" dirty="0">
                <a:solidFill>
                  <a:srgbClr val="32363E"/>
                </a:solidFill>
              </a:rPr>
              <a:t>: </a:t>
            </a:r>
            <a:endParaRPr lang="hu-HU" altLang="es-ES" sz="1600" dirty="0">
              <a:solidFill>
                <a:srgbClr val="32363E"/>
              </a:solidFill>
            </a:endParaRPr>
          </a:p>
          <a:p>
            <a:pPr marL="285750" lvl="1">
              <a:spcBef>
                <a:spcPts val="0"/>
              </a:spcBef>
              <a:buClr>
                <a:srgbClr val="81C191"/>
              </a:buClr>
              <a:buFont typeface="Arial" panose="020B0604020202020204" pitchFamily="34" charset="0"/>
              <a:buChar char="•"/>
            </a:pPr>
            <a:r>
              <a:rPr lang="en-US" altLang="es-ES" sz="1600" dirty="0">
                <a:solidFill>
                  <a:srgbClr val="77C698"/>
                </a:solidFill>
              </a:rPr>
              <a:t>Patient classification </a:t>
            </a:r>
            <a:r>
              <a:rPr lang="en-US" altLang="es-ES" sz="1600" dirty="0">
                <a:solidFill>
                  <a:srgbClr val="32363E"/>
                </a:solidFill>
              </a:rPr>
              <a:t>(Random forest, </a:t>
            </a:r>
            <a:r>
              <a:rPr lang="en-US" altLang="es-ES" sz="1600" dirty="0" err="1">
                <a:solidFill>
                  <a:srgbClr val="32363E"/>
                </a:solidFill>
              </a:rPr>
              <a:t>XGBoost</a:t>
            </a:r>
            <a:r>
              <a:rPr lang="en-US" altLang="es-ES" sz="1600" dirty="0">
                <a:solidFill>
                  <a:srgbClr val="32363E"/>
                </a:solidFill>
              </a:rPr>
              <a:t>)</a:t>
            </a:r>
          </a:p>
          <a:p>
            <a:pPr marL="285750" lvl="1">
              <a:spcBef>
                <a:spcPts val="0"/>
              </a:spcBef>
              <a:buClr>
                <a:srgbClr val="81C191"/>
              </a:buClr>
              <a:buFont typeface="Arial" panose="020B0604020202020204" pitchFamily="34" charset="0"/>
              <a:buChar char="•"/>
            </a:pPr>
            <a:r>
              <a:rPr lang="en-US" altLang="es-ES" sz="1600" dirty="0">
                <a:solidFill>
                  <a:srgbClr val="32363E"/>
                </a:solidFill>
              </a:rPr>
              <a:t>Correlation analysis</a:t>
            </a:r>
          </a:p>
          <a:p>
            <a:pPr marL="285750" lvl="1">
              <a:spcBef>
                <a:spcPts val="0"/>
              </a:spcBef>
              <a:buClr>
                <a:srgbClr val="81C191"/>
              </a:buClr>
              <a:buFont typeface="Arial" panose="020B0604020202020204" pitchFamily="34" charset="0"/>
              <a:buChar char="•"/>
            </a:pPr>
            <a:r>
              <a:rPr lang="en-US" altLang="es-ES" sz="1600" dirty="0">
                <a:solidFill>
                  <a:srgbClr val="77C698"/>
                </a:solidFill>
              </a:rPr>
              <a:t>Longitudinal analysis</a:t>
            </a:r>
          </a:p>
          <a:p>
            <a:pPr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endParaRPr lang="en-US" sz="1600" dirty="0" smtClean="0">
              <a:solidFill>
                <a:srgbClr val="77C698"/>
              </a:solidFill>
            </a:endParaRPr>
          </a:p>
          <a:p>
            <a:pPr algn="just">
              <a:lnSpc>
                <a:spcPct val="150000"/>
              </a:lnSpc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endParaRPr lang="en-US" sz="1600" dirty="0">
              <a:solidFill>
                <a:srgbClr val="32363E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262812" y="6418757"/>
            <a:ext cx="2808312" cy="307777"/>
          </a:xfrm>
          <a:prstGeom prst="rect">
            <a:avLst/>
          </a:prstGeom>
          <a:solidFill>
            <a:srgbClr val="77C698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1400" i="1" dirty="0" err="1" smtClean="0">
                <a:solidFill>
                  <a:srgbClr val="32363E"/>
                </a:solidFill>
              </a:rPr>
              <a:t>Some</a:t>
            </a:r>
            <a:r>
              <a:rPr lang="hu-HU" sz="1400" i="1" dirty="0" smtClean="0">
                <a:solidFill>
                  <a:srgbClr val="32363E"/>
                </a:solidFill>
              </a:rPr>
              <a:t> </a:t>
            </a:r>
            <a:r>
              <a:rPr lang="hu-HU" sz="1400" i="1" dirty="0" err="1" smtClean="0">
                <a:solidFill>
                  <a:srgbClr val="32363E"/>
                </a:solidFill>
              </a:rPr>
              <a:t>details</a:t>
            </a:r>
            <a:r>
              <a:rPr lang="hu-HU" sz="1400" i="1" dirty="0" smtClean="0">
                <a:solidFill>
                  <a:srgbClr val="32363E"/>
                </a:solidFill>
              </a:rPr>
              <a:t> of </a:t>
            </a:r>
            <a:r>
              <a:rPr lang="hu-HU" sz="1400" i="1" dirty="0" err="1" smtClean="0">
                <a:solidFill>
                  <a:srgbClr val="32363E"/>
                </a:solidFill>
              </a:rPr>
              <a:t>collected</a:t>
            </a:r>
            <a:r>
              <a:rPr lang="hu-HU" sz="1400" i="1" dirty="0" smtClean="0">
                <a:solidFill>
                  <a:srgbClr val="32363E"/>
                </a:solidFill>
              </a:rPr>
              <a:t> </a:t>
            </a:r>
            <a:r>
              <a:rPr lang="hu-HU" sz="1400" i="1" dirty="0" err="1" smtClean="0">
                <a:solidFill>
                  <a:srgbClr val="32363E"/>
                </a:solidFill>
              </a:rPr>
              <a:t>data</a:t>
            </a:r>
            <a:endParaRPr lang="es-ES" sz="1400" i="1" dirty="0">
              <a:solidFill>
                <a:srgbClr val="32363E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581279" y="5895537"/>
            <a:ext cx="3312367" cy="523220"/>
          </a:xfrm>
          <a:prstGeom prst="rect">
            <a:avLst/>
          </a:prstGeom>
          <a:solidFill>
            <a:srgbClr val="77C698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1400" i="1" dirty="0" err="1" smtClean="0">
                <a:solidFill>
                  <a:srgbClr val="32363E"/>
                </a:solidFill>
              </a:rPr>
              <a:t>Treatment</a:t>
            </a:r>
            <a:r>
              <a:rPr lang="hu-HU" sz="1400" i="1" dirty="0" smtClean="0">
                <a:solidFill>
                  <a:srgbClr val="32363E"/>
                </a:solidFill>
              </a:rPr>
              <a:t> </a:t>
            </a:r>
            <a:r>
              <a:rPr lang="hu-HU" sz="1400" i="1" dirty="0" err="1" smtClean="0">
                <a:solidFill>
                  <a:srgbClr val="32363E"/>
                </a:solidFill>
              </a:rPr>
              <a:t>vs</a:t>
            </a:r>
            <a:r>
              <a:rPr lang="hu-HU" sz="1400" i="1" dirty="0" smtClean="0">
                <a:solidFill>
                  <a:srgbClr val="32363E"/>
                </a:solidFill>
              </a:rPr>
              <a:t> CGI – </a:t>
            </a:r>
            <a:r>
              <a:rPr lang="hu-HU" sz="1400" i="1" dirty="0" err="1" smtClean="0">
                <a:solidFill>
                  <a:srgbClr val="32363E"/>
                </a:solidFill>
              </a:rPr>
              <a:t>correlation</a:t>
            </a:r>
            <a:r>
              <a:rPr lang="hu-HU" sz="1400" i="1" dirty="0" smtClean="0">
                <a:solidFill>
                  <a:srgbClr val="32363E"/>
                </a:solidFill>
              </a:rPr>
              <a:t> and </a:t>
            </a:r>
            <a:r>
              <a:rPr lang="hu-HU" sz="1400" i="1" dirty="0" err="1" smtClean="0">
                <a:solidFill>
                  <a:srgbClr val="32363E"/>
                </a:solidFill>
              </a:rPr>
              <a:t>longitudinal</a:t>
            </a:r>
            <a:r>
              <a:rPr lang="hu-HU" sz="1400" i="1" dirty="0" smtClean="0">
                <a:solidFill>
                  <a:srgbClr val="32363E"/>
                </a:solidFill>
              </a:rPr>
              <a:t> </a:t>
            </a:r>
            <a:r>
              <a:rPr lang="hu-HU" sz="1400" i="1" dirty="0" err="1" smtClean="0">
                <a:solidFill>
                  <a:srgbClr val="32363E"/>
                </a:solidFill>
              </a:rPr>
              <a:t>analytics</a:t>
            </a:r>
            <a:endParaRPr lang="es-ES" sz="1400" i="1" dirty="0">
              <a:solidFill>
                <a:srgbClr val="32363E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0" y="116672"/>
            <a:ext cx="9144000" cy="792048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6425"/>
            <a:r>
              <a:rPr lang="en-US" sz="2900" cap="all" dirty="0"/>
              <a:t>A novel psychiatric registry</a:t>
            </a:r>
            <a:r>
              <a:rPr lang="hu-HU" sz="2900" cap="all" dirty="0"/>
              <a:t> </a:t>
            </a:r>
            <a:endParaRPr lang="es-ES" altLang="es-ES" sz="2900" cap="all" dirty="0"/>
          </a:p>
          <a:p>
            <a:pPr marL="0" lvl="1" algn="ctr" defTabSz="606425">
              <a:spcBef>
                <a:spcPct val="0"/>
              </a:spcBef>
            </a:pPr>
            <a:r>
              <a:rPr lang="hu-HU" sz="1400" cap="all" dirty="0"/>
              <a:t>A </a:t>
            </a:r>
            <a:r>
              <a:rPr lang="en-US" sz="1400" cap="all" dirty="0"/>
              <a:t>system and its utilization</a:t>
            </a:r>
            <a:r>
              <a:rPr lang="hu-HU" sz="1400" cap="all" dirty="0"/>
              <a:t/>
            </a:r>
            <a:br>
              <a:rPr lang="hu-HU" sz="1400" cap="all" dirty="0"/>
            </a:br>
            <a:r>
              <a:rPr lang="en-US" sz="1400" cap="all" dirty="0"/>
              <a:t> for clinical and pharmaceutical research</a:t>
            </a:r>
            <a:endParaRPr lang="es-ES" altLang="es-ES" sz="1400" cap="all" dirty="0"/>
          </a:p>
        </p:txBody>
      </p:sp>
      <p:pic>
        <p:nvPicPr>
          <p:cNvPr id="13" name="Picture 2" descr="C:\Users\Ana\Desktop\math_in\GestionAdministrativa\EU_MATHSIN\logo_EU_MATHS_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96"/>
            <a:ext cx="12258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na\Desktop\math_in\GestionAdministrativa\ImagenCorporativa\LogoSimbolos\logo_mathin_marron_buen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81" y="188696"/>
            <a:ext cx="1690199" cy="64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3428"/>
              </p:ext>
            </p:extLst>
          </p:nvPr>
        </p:nvGraphicFramePr>
        <p:xfrm>
          <a:off x="163233" y="4365104"/>
          <a:ext cx="5007470" cy="2042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35262">
                  <a:extLst>
                    <a:ext uri="{9D8B030D-6E8A-4147-A177-3AD203B41FA5}">
                      <a16:colId xmlns:a16="http://schemas.microsoft.com/office/drawing/2014/main" val="237951290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886342930"/>
                    </a:ext>
                  </a:extLst>
                </a:gridCol>
              </a:tblGrid>
              <a:tr h="291466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Variable</a:t>
                      </a:r>
                      <a:r>
                        <a:rPr lang="hu-HU" sz="1400" baseline="0" dirty="0" smtClean="0"/>
                        <a:t> / </a:t>
                      </a:r>
                      <a:r>
                        <a:rPr lang="hu-HU" sz="1400" baseline="0" dirty="0" err="1" smtClean="0"/>
                        <a:t>forms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Number</a:t>
                      </a:r>
                      <a:r>
                        <a:rPr lang="hu-HU" sz="1400" baseline="0" dirty="0" smtClean="0"/>
                        <a:t> of </a:t>
                      </a:r>
                      <a:r>
                        <a:rPr lang="hu-HU" sz="1400" baseline="0" dirty="0" err="1" smtClean="0"/>
                        <a:t>records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914374"/>
                  </a:ext>
                </a:extLst>
              </a:tr>
              <a:tr h="291466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Patients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212258"/>
                  </a:ext>
                </a:extLst>
              </a:tr>
              <a:tr h="291466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Demographic</a:t>
                      </a:r>
                      <a:r>
                        <a:rPr lang="hu-HU" sz="1400" baseline="0" dirty="0" smtClean="0"/>
                        <a:t> </a:t>
                      </a:r>
                      <a:r>
                        <a:rPr lang="hu-HU" sz="1400" baseline="0" dirty="0" err="1" smtClean="0"/>
                        <a:t>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413016"/>
                  </a:ext>
                </a:extLst>
              </a:tr>
              <a:tr h="266056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Previous medication</a:t>
                      </a:r>
                      <a:r>
                        <a:rPr lang="en-US" sz="1400" baseline="0" noProof="0" dirty="0" smtClean="0"/>
                        <a:t> (ant</a:t>
                      </a:r>
                      <a:r>
                        <a:rPr lang="hu-HU" sz="1400" baseline="0" noProof="0" dirty="0" smtClean="0"/>
                        <a:t>i</a:t>
                      </a:r>
                      <a:r>
                        <a:rPr lang="en-US" sz="1400" baseline="0" noProof="0" dirty="0" smtClean="0"/>
                        <a:t>psych</a:t>
                      </a:r>
                      <a:r>
                        <a:rPr lang="hu-HU" sz="1400" baseline="0" noProof="0" dirty="0" err="1" smtClean="0"/>
                        <a:t>otics</a:t>
                      </a:r>
                      <a:r>
                        <a:rPr lang="en-US" sz="1400" baseline="0" noProof="0" dirty="0" smtClean="0"/>
                        <a:t>)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425508"/>
                  </a:ext>
                </a:extLst>
              </a:tr>
              <a:tr h="465312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Progress</a:t>
                      </a:r>
                      <a:r>
                        <a:rPr lang="en-US" sz="1400" baseline="0" noProof="0" dirty="0" smtClean="0"/>
                        <a:t> notes (CGI, medication/dose changes, etc.)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360898"/>
                  </a:ext>
                </a:extLst>
              </a:tr>
              <a:tr h="291466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PANSS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39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240653"/>
                  </a:ext>
                </a:extLst>
              </a:tr>
            </a:tbl>
          </a:graphicData>
        </a:graphic>
      </p:graphicFrame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49" y="3645024"/>
            <a:ext cx="3838651" cy="20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0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4941288"/>
            <a:ext cx="6336703" cy="1015663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pPr marL="285750" indent="-285750" algn="ctr" defTabSz="777246">
              <a:buClr>
                <a:srgbClr val="66AF9E"/>
              </a:buClr>
              <a:buSzPct val="100000"/>
              <a:defRPr sz="1800"/>
            </a:pPr>
            <a:r>
              <a:rPr lang="hu-HU" dirty="0">
                <a:solidFill>
                  <a:srgbClr val="32363E"/>
                </a:solidFill>
                <a:sym typeface="Franklin Gothic Book"/>
              </a:rPr>
              <a:t>A </a:t>
            </a:r>
            <a:r>
              <a:rPr lang="en-US" dirty="0">
                <a:solidFill>
                  <a:srgbClr val="32363E"/>
                </a:solidFill>
                <a:sym typeface="Franklin Gothic Book"/>
              </a:rPr>
              <a:t>novel, easy-to-use registry database </a:t>
            </a:r>
            <a:r>
              <a:rPr lang="hu-HU" dirty="0" smtClean="0">
                <a:solidFill>
                  <a:srgbClr val="32363E"/>
                </a:solidFill>
                <a:sym typeface="Franklin Gothic Book"/>
              </a:rPr>
              <a:t>and </a:t>
            </a:r>
            <a:r>
              <a:rPr lang="hu-HU" dirty="0" err="1">
                <a:solidFill>
                  <a:srgbClr val="32363E"/>
                </a:solidFill>
                <a:sym typeface="Franklin Gothic Book"/>
              </a:rPr>
              <a:t>p</a:t>
            </a:r>
            <a:r>
              <a:rPr lang="hu-HU" dirty="0" err="1" smtClean="0">
                <a:solidFill>
                  <a:srgbClr val="32363E"/>
                </a:solidFill>
                <a:sym typeface="Franklin Gothic Book"/>
              </a:rPr>
              <a:t>otential</a:t>
            </a:r>
            <a:r>
              <a:rPr lang="hu-HU" dirty="0" smtClean="0">
                <a:solidFill>
                  <a:srgbClr val="32363E"/>
                </a:solidFill>
                <a:sym typeface="Franklin Gothic Book"/>
              </a:rPr>
              <a:t> of </a:t>
            </a:r>
            <a:r>
              <a:rPr lang="en-US" dirty="0" smtClean="0">
                <a:solidFill>
                  <a:srgbClr val="32363E"/>
                </a:solidFill>
                <a:sym typeface="Franklin Gothic Book"/>
              </a:rPr>
              <a:t>significant </a:t>
            </a:r>
            <a:r>
              <a:rPr lang="en-US" dirty="0">
                <a:solidFill>
                  <a:srgbClr val="32363E"/>
                </a:solidFill>
                <a:sym typeface="Franklin Gothic Book"/>
              </a:rPr>
              <a:t>cost and time reduction in clinical trials</a:t>
            </a:r>
            <a:r>
              <a:rPr lang="hu-HU" dirty="0">
                <a:solidFill>
                  <a:srgbClr val="32363E"/>
                </a:solidFill>
                <a:sym typeface="Franklin Gothic Book"/>
              </a:rPr>
              <a:t> </a:t>
            </a:r>
            <a:r>
              <a:rPr lang="hu-HU" dirty="0" err="1" smtClean="0">
                <a:solidFill>
                  <a:srgbClr val="32363E"/>
                </a:solidFill>
                <a:sym typeface="Franklin Gothic Book"/>
              </a:rPr>
              <a:t>for</a:t>
            </a:r>
            <a:r>
              <a:rPr lang="hu-HU" dirty="0" smtClean="0">
                <a:solidFill>
                  <a:srgbClr val="32363E"/>
                </a:solidFill>
                <a:sym typeface="Franklin Gothic Book"/>
              </a:rPr>
              <a:t> </a:t>
            </a:r>
            <a:r>
              <a:rPr lang="hu-HU" dirty="0" err="1" smtClean="0">
                <a:solidFill>
                  <a:srgbClr val="32363E"/>
                </a:solidFill>
                <a:sym typeface="Franklin Gothic Book"/>
              </a:rPr>
              <a:t>the</a:t>
            </a:r>
            <a:r>
              <a:rPr lang="hu-HU" dirty="0" smtClean="0">
                <a:solidFill>
                  <a:srgbClr val="32363E"/>
                </a:solidFill>
                <a:sym typeface="Franklin Gothic Book"/>
              </a:rPr>
              <a:t> </a:t>
            </a:r>
            <a:r>
              <a:rPr lang="hu-HU" dirty="0" err="1" smtClean="0">
                <a:solidFill>
                  <a:srgbClr val="32363E"/>
                </a:solidFill>
                <a:sym typeface="Franklin Gothic Book"/>
              </a:rPr>
              <a:t>Company</a:t>
            </a:r>
            <a:endParaRPr lang="hu-HU" dirty="0">
              <a:solidFill>
                <a:srgbClr val="32363E"/>
              </a:solidFill>
              <a:sym typeface="Franklin Gothic Book"/>
            </a:endParaRPr>
          </a:p>
          <a:p>
            <a:pPr algn="ctr"/>
            <a:endParaRPr lang="en-US" sz="1200" dirty="0"/>
          </a:p>
        </p:txBody>
      </p:sp>
      <p:sp>
        <p:nvSpPr>
          <p:cNvPr id="13" name="3 Marcador de contenido"/>
          <p:cNvSpPr>
            <a:spLocks noGrp="1"/>
          </p:cNvSpPr>
          <p:nvPr>
            <p:ph idx="1"/>
          </p:nvPr>
        </p:nvSpPr>
        <p:spPr>
          <a:xfrm>
            <a:off x="179512" y="1561043"/>
            <a:ext cx="3888432" cy="3239719"/>
          </a:xfrm>
        </p:spPr>
        <p:txBody>
          <a:bodyPr>
            <a:noAutofit/>
          </a:bodyPr>
          <a:lstStyle/>
          <a:p>
            <a:pPr marL="0" indent="0" algn="just">
              <a:buClr>
                <a:srgbClr val="77C698"/>
              </a:buClr>
              <a:buSzPct val="50000"/>
              <a:buNone/>
            </a:pPr>
            <a:r>
              <a:rPr lang="en-US" sz="1600" b="1" dirty="0">
                <a:solidFill>
                  <a:srgbClr val="32363E"/>
                </a:solidFill>
              </a:rPr>
              <a:t>Results &amp; Benefits to the company</a:t>
            </a:r>
          </a:p>
          <a:p>
            <a:pPr marL="0" indent="0" algn="just">
              <a:buClr>
                <a:srgbClr val="77C698"/>
              </a:buClr>
              <a:buSzPct val="50000"/>
              <a:buNone/>
            </a:pPr>
            <a:endParaRPr lang="en-US" sz="1600" b="1" dirty="0">
              <a:solidFill>
                <a:srgbClr val="32363E"/>
              </a:solidFill>
            </a:endParaRPr>
          </a:p>
          <a:p>
            <a:pPr marL="285750" indent="-285750" algn="just" defTabSz="777246">
              <a:buClr>
                <a:srgbClr val="66AF9E"/>
              </a:buClr>
              <a:buSzPct val="100000"/>
              <a:defRPr sz="1800"/>
            </a:pPr>
            <a:r>
              <a:rPr lang="hu-HU" sz="1600" dirty="0" smtClean="0">
                <a:solidFill>
                  <a:srgbClr val="32363E"/>
                </a:solidFill>
                <a:sym typeface="Franklin Gothic Book"/>
              </a:rPr>
              <a:t>A </a:t>
            </a:r>
            <a:r>
              <a:rPr lang="en-US" sz="1600" dirty="0">
                <a:solidFill>
                  <a:srgbClr val="77C698"/>
                </a:solidFill>
                <a:sym typeface="Franklin Gothic Book"/>
              </a:rPr>
              <a:t>novel, easy-to-use registry database </a:t>
            </a:r>
            <a:r>
              <a:rPr lang="en-US" sz="1600" dirty="0">
                <a:solidFill>
                  <a:srgbClr val="32363E"/>
                </a:solidFill>
                <a:sym typeface="Franklin Gothic Book"/>
              </a:rPr>
              <a:t>(with </a:t>
            </a:r>
            <a:r>
              <a:rPr lang="hu-HU" sz="1600" dirty="0">
                <a:solidFill>
                  <a:srgbClr val="32363E"/>
                </a:solidFill>
                <a:sym typeface="Franklin Gothic Book"/>
              </a:rPr>
              <a:t>EHR </a:t>
            </a:r>
            <a:r>
              <a:rPr lang="en-US" sz="1600" dirty="0">
                <a:solidFill>
                  <a:srgbClr val="32363E"/>
                </a:solidFill>
                <a:sym typeface="Franklin Gothic Book"/>
              </a:rPr>
              <a:t>integration</a:t>
            </a:r>
            <a:r>
              <a:rPr lang="hu-HU" sz="1600" dirty="0">
                <a:solidFill>
                  <a:srgbClr val="32363E"/>
                </a:solidFill>
                <a:sym typeface="Franklin Gothic Book"/>
              </a:rPr>
              <a:t> -- in </a:t>
            </a:r>
            <a:r>
              <a:rPr lang="en-US" sz="1600" dirty="0">
                <a:solidFill>
                  <a:srgbClr val="32363E"/>
                </a:solidFill>
                <a:sym typeface="Franklin Gothic Book"/>
              </a:rPr>
              <a:t>progress)</a:t>
            </a:r>
          </a:p>
          <a:p>
            <a:pPr marL="285750" indent="-285750" algn="just" defTabSz="777246">
              <a:buClr>
                <a:srgbClr val="66AF9E"/>
              </a:buClr>
              <a:buSzPct val="100000"/>
              <a:defRPr sz="1800"/>
            </a:pPr>
            <a:r>
              <a:rPr lang="en-US" sz="1600" dirty="0" smtClean="0">
                <a:solidFill>
                  <a:srgbClr val="32363E"/>
                </a:solidFill>
                <a:sym typeface="Franklin Gothic Book"/>
              </a:rPr>
              <a:t>Potential</a:t>
            </a:r>
            <a:r>
              <a:rPr lang="hu-HU" sz="1600" dirty="0" smtClean="0">
                <a:solidFill>
                  <a:srgbClr val="32363E"/>
                </a:solidFill>
                <a:sym typeface="Franklin Gothic Book"/>
              </a:rPr>
              <a:t> of s</a:t>
            </a:r>
            <a:r>
              <a:rPr lang="en-US" sz="1600" dirty="0" err="1" smtClean="0">
                <a:solidFill>
                  <a:srgbClr val="32363E"/>
                </a:solidFill>
                <a:sym typeface="Franklin Gothic Book"/>
              </a:rPr>
              <a:t>ignificant</a:t>
            </a:r>
            <a:r>
              <a:rPr lang="en-US" sz="1600" dirty="0" smtClean="0">
                <a:solidFill>
                  <a:srgbClr val="32363E"/>
                </a:solidFill>
                <a:sym typeface="Franklin Gothic Book"/>
              </a:rPr>
              <a:t> </a:t>
            </a:r>
            <a:r>
              <a:rPr lang="en-US" sz="1600" dirty="0">
                <a:solidFill>
                  <a:srgbClr val="32363E"/>
                </a:solidFill>
                <a:sym typeface="Franklin Gothic Book"/>
              </a:rPr>
              <a:t>cost and time reduction in clinical trials</a:t>
            </a:r>
            <a:r>
              <a:rPr lang="hu-HU" sz="1600" dirty="0">
                <a:solidFill>
                  <a:srgbClr val="32363E"/>
                </a:solidFill>
                <a:sym typeface="Franklin Gothic Book"/>
              </a:rPr>
              <a:t> </a:t>
            </a:r>
            <a:endParaRPr lang="hu-HU" sz="1600" dirty="0">
              <a:solidFill>
                <a:srgbClr val="32363E"/>
              </a:solidFill>
              <a:sym typeface="Franklin Gothic Book"/>
            </a:endParaRPr>
          </a:p>
          <a:p>
            <a:pPr marL="285750" indent="-285750" algn="just" defTabSz="777246">
              <a:buClr>
                <a:srgbClr val="66AF9E"/>
              </a:buClr>
              <a:buSzPct val="100000"/>
              <a:defRPr sz="1800"/>
            </a:pPr>
            <a:r>
              <a:rPr lang="en-US" sz="1600" dirty="0" smtClean="0">
                <a:solidFill>
                  <a:srgbClr val="32363E"/>
                </a:solidFill>
                <a:sym typeface="Franklin Gothic Book"/>
              </a:rPr>
              <a:t>High </a:t>
            </a:r>
            <a:r>
              <a:rPr lang="en-US" sz="1600" dirty="0">
                <a:solidFill>
                  <a:srgbClr val="32363E"/>
                </a:solidFill>
                <a:sym typeface="Franklin Gothic Book"/>
              </a:rPr>
              <a:t>potential of post-marketing clinical follow up studies</a:t>
            </a:r>
          </a:p>
          <a:p>
            <a:pPr marL="285750" indent="-285750" algn="just" defTabSz="777246">
              <a:buClr>
                <a:srgbClr val="66AF9E"/>
              </a:buClr>
              <a:buSzPct val="100000"/>
              <a:defRPr sz="1800"/>
            </a:pPr>
            <a:r>
              <a:rPr lang="en-US" sz="1600" dirty="0">
                <a:solidFill>
                  <a:srgbClr val="32363E"/>
                </a:solidFill>
                <a:sym typeface="Franklin Gothic Book"/>
              </a:rPr>
              <a:t>More accurate drug utilization data</a:t>
            </a:r>
            <a:r>
              <a:rPr lang="hu-HU" sz="1600" dirty="0">
                <a:solidFill>
                  <a:srgbClr val="32363E"/>
                </a:solidFill>
                <a:sym typeface="Franklin Gothic Book"/>
              </a:rPr>
              <a:t> and </a:t>
            </a:r>
            <a:r>
              <a:rPr lang="en-US" sz="1600" dirty="0">
                <a:solidFill>
                  <a:srgbClr val="32363E"/>
                </a:solidFill>
                <a:sym typeface="Franklin Gothic Book"/>
              </a:rPr>
              <a:t>its statistical </a:t>
            </a:r>
            <a:r>
              <a:rPr lang="en-US" sz="1600" dirty="0" smtClean="0">
                <a:solidFill>
                  <a:srgbClr val="32363E"/>
                </a:solidFill>
                <a:sym typeface="Franklin Gothic Book"/>
              </a:rPr>
              <a:t>analysis</a:t>
            </a:r>
            <a:endParaRPr lang="en-US" sz="1600" dirty="0">
              <a:solidFill>
                <a:srgbClr val="81C191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lvl="0" algn="just">
              <a:buClr>
                <a:srgbClr val="77C698"/>
              </a:buClr>
              <a:buSzPct val="50000"/>
              <a:buFont typeface="Wingdings 2" panose="05020102010507070707" pitchFamily="18" charset="2"/>
              <a:buChar char=""/>
            </a:pPr>
            <a:endParaRPr lang="en-US" sz="1600" dirty="0">
              <a:solidFill>
                <a:srgbClr val="77C698"/>
              </a:solidFill>
            </a:endParaRPr>
          </a:p>
        </p:txBody>
      </p:sp>
      <p:pic>
        <p:nvPicPr>
          <p:cNvPr id="6148" name="Picture 4" descr="C:\Users\Ana\Desktop\math_in\Imagen\math_in\simbolo\corchete_dch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8" y="4941288"/>
            <a:ext cx="2251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na\Desktop\math_in\Imagen\math_in\simbolo\corchete_izq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941288"/>
            <a:ext cx="2251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4283968" y="4344396"/>
            <a:ext cx="4695313" cy="307777"/>
          </a:xfrm>
          <a:prstGeom prst="rect">
            <a:avLst/>
          </a:prstGeom>
          <a:solidFill>
            <a:srgbClr val="77C698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32363E"/>
                </a:solidFill>
              </a:rPr>
              <a:t>Medication usage (right) and medication duration (left) </a:t>
            </a:r>
            <a:endParaRPr lang="en-US" sz="1400" i="1" dirty="0">
              <a:solidFill>
                <a:srgbClr val="32363E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116672"/>
            <a:ext cx="9144000" cy="792048"/>
          </a:xfrm>
          <a:prstGeom prst="rect">
            <a:avLst/>
          </a:prstGeom>
          <a:gradFill flip="none" rotWithShape="1">
            <a:gsLst>
              <a:gs pos="0">
                <a:srgbClr val="77C698">
                  <a:tint val="66000"/>
                  <a:satMod val="160000"/>
                </a:srgbClr>
              </a:gs>
              <a:gs pos="50000">
                <a:srgbClr val="77C698">
                  <a:tint val="44500"/>
                  <a:satMod val="160000"/>
                </a:srgbClr>
              </a:gs>
              <a:gs pos="100000">
                <a:srgbClr val="77C69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6425"/>
            <a:r>
              <a:rPr lang="en-US" sz="2900" cap="all" dirty="0"/>
              <a:t>A novel psychiatric registry</a:t>
            </a:r>
            <a:r>
              <a:rPr lang="hu-HU" sz="2900" cap="all" dirty="0"/>
              <a:t> </a:t>
            </a:r>
            <a:endParaRPr lang="es-ES" altLang="es-ES" sz="2900" cap="all" dirty="0"/>
          </a:p>
          <a:p>
            <a:pPr marL="0" lvl="1" algn="ctr" defTabSz="606425">
              <a:spcBef>
                <a:spcPct val="0"/>
              </a:spcBef>
            </a:pPr>
            <a:r>
              <a:rPr lang="hu-HU" sz="1400" cap="all" dirty="0"/>
              <a:t>A </a:t>
            </a:r>
            <a:r>
              <a:rPr lang="en-US" sz="1400" cap="all" dirty="0"/>
              <a:t>system and its utilization</a:t>
            </a:r>
            <a:r>
              <a:rPr lang="hu-HU" sz="1400" cap="all" dirty="0"/>
              <a:t/>
            </a:r>
            <a:br>
              <a:rPr lang="hu-HU" sz="1400" cap="all" dirty="0"/>
            </a:br>
            <a:r>
              <a:rPr lang="en-US" sz="1400" cap="all" dirty="0"/>
              <a:t> for clinical and pharmaceutical research</a:t>
            </a:r>
            <a:endParaRPr lang="es-ES" altLang="es-ES" sz="1400" cap="all" dirty="0"/>
          </a:p>
        </p:txBody>
      </p:sp>
      <p:pic>
        <p:nvPicPr>
          <p:cNvPr id="12" name="Picture 2" descr="C:\Users\Ana\Desktop\math_in\GestionAdministrativa\EU_MATHSIN\logo_EU_MATHS_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96"/>
            <a:ext cx="12258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na\Desktop\math_in\GestionAdministrativa\ImagenCorporativa\LogoSimbolos\logo_mathin_marron_bueno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81" y="188696"/>
            <a:ext cx="1690199" cy="64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áfico 14" descr="Información">
            <a:hlinkClick r:id="rId7"/>
            <a:extLst>
              <a:ext uri="{FF2B5EF4-FFF2-40B4-BE49-F238E27FC236}">
                <a16:creationId xmlns:a16="http://schemas.microsoft.com/office/drawing/2014/main" id="{DD613C5C-9458-4F5A-8690-EB37C025A3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069644" y="5812507"/>
            <a:ext cx="914400" cy="9144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080F7A28-9457-4F14-80E4-286EAE3B3E44}"/>
              </a:ext>
            </a:extLst>
          </p:cNvPr>
          <p:cNvGrpSpPr/>
          <p:nvPr/>
        </p:nvGrpSpPr>
        <p:grpSpPr>
          <a:xfrm>
            <a:off x="8064881" y="4811713"/>
            <a:ext cx="914400" cy="1204824"/>
            <a:chOff x="10568208" y="7076771"/>
            <a:chExt cx="914400" cy="1204824"/>
          </a:xfrm>
        </p:grpSpPr>
        <p:pic>
          <p:nvPicPr>
            <p:cNvPr id="17" name="Gráfico 16" descr="Engranajes">
              <a:extLst>
                <a:ext uri="{FF2B5EF4-FFF2-40B4-BE49-F238E27FC236}">
                  <a16:creationId xmlns:a16="http://schemas.microsoft.com/office/drawing/2014/main" id="{BAC92543-EEC3-426D-B1CC-939F0C50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0568208" y="7187711"/>
              <a:ext cx="914400" cy="914400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815978D-A20A-424E-BEBD-68CD97074F08}"/>
                </a:ext>
              </a:extLst>
            </p:cNvPr>
            <p:cNvSpPr txBox="1"/>
            <p:nvPr/>
          </p:nvSpPr>
          <p:spPr>
            <a:xfrm rot="18234664">
              <a:off x="10317190" y="7374953"/>
              <a:ext cx="91440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0" i="0" u="none" strike="noStrike" cap="none" spc="0" normalizeH="0" baseline="0" dirty="0">
                  <a:ln>
                    <a:noFill/>
                  </a:ln>
                  <a:solidFill>
                    <a:srgbClr val="887B42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Digital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48A0A35E-D794-493C-86BF-0F3D9E020F1A}"/>
                </a:ext>
              </a:extLst>
            </p:cNvPr>
            <p:cNvSpPr txBox="1"/>
            <p:nvPr/>
          </p:nvSpPr>
          <p:spPr>
            <a:xfrm rot="18234664">
              <a:off x="10780144" y="7665377"/>
              <a:ext cx="91440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400" dirty="0">
                  <a:solidFill>
                    <a:srgbClr val="887B42"/>
                  </a:solidFill>
                </a:rPr>
                <a:t>Twin</a:t>
              </a:r>
              <a:endParaRPr kumimoji="0" lang="es-ES" sz="1400" b="0" i="0" u="none" strike="noStrike" cap="none" spc="0" normalizeH="0" baseline="0" dirty="0">
                <a:ln>
                  <a:noFill/>
                </a:ln>
                <a:solidFill>
                  <a:srgbClr val="887B42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pic>
        <p:nvPicPr>
          <p:cNvPr id="21" name="Kép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3202" y="1442683"/>
            <a:ext cx="2037860" cy="2791193"/>
          </a:xfrm>
          <a:prstGeom prst="rect">
            <a:avLst/>
          </a:prstGeom>
        </p:spPr>
      </p:pic>
      <p:pic>
        <p:nvPicPr>
          <p:cNvPr id="23" name="Picture 7" descr="C:\Users\koros\AppData\Local\Microsoft\Windows\INetCache\Content.MSO\E5063B80.tmp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30666"/>
            <a:ext cx="3097168" cy="3015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161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6493</TotalTime>
  <Words>399</Words>
  <Application>Microsoft Office PowerPoint</Application>
  <PresentationFormat>Diavetítés a képernyőre (4:3 oldalarány)</PresentationFormat>
  <Paragraphs>63</Paragraphs>
  <Slides>4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10" baseType="lpstr">
      <vt:lpstr>Arial</vt:lpstr>
      <vt:lpstr>Calibri</vt:lpstr>
      <vt:lpstr>Franklin Gothic Book</vt:lpstr>
      <vt:lpstr>Helvetica</vt:lpstr>
      <vt:lpstr>Wingdings 2</vt:lpstr>
      <vt:lpstr>Tema de Office</vt:lpstr>
      <vt:lpstr>PowerPoint-bemutató</vt:lpstr>
      <vt:lpstr>PowerPoint-bemutató</vt:lpstr>
      <vt:lpstr>PowerPoint-bemutató</vt:lpstr>
      <vt:lpstr>PowerPoint-bemutató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success stories with Industry</dc:title>
  <dc:creator>math-in</dc:creator>
  <cp:lastModifiedBy>András London</cp:lastModifiedBy>
  <cp:revision>107</cp:revision>
  <dcterms:created xsi:type="dcterms:W3CDTF">2013-12-13T10:05:39Z</dcterms:created>
  <dcterms:modified xsi:type="dcterms:W3CDTF">2019-11-12T07:04:36Z</dcterms:modified>
</cp:coreProperties>
</file>