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3213" cy="9756775"/>
  <p:notesSz cx="6858000" cy="9144000"/>
  <p:defaultTextStyle>
    <a:lvl1pPr algn="ctr" defTabSz="584205">
      <a:defRPr sz="3700">
        <a:latin typeface="+mj-lt"/>
        <a:ea typeface="+mj-ea"/>
        <a:cs typeface="+mj-cs"/>
        <a:sym typeface="Helvetica"/>
      </a:defRPr>
    </a:lvl1pPr>
    <a:lvl2pPr algn="ctr" defTabSz="584205">
      <a:defRPr sz="3700">
        <a:latin typeface="+mj-lt"/>
        <a:ea typeface="+mj-ea"/>
        <a:cs typeface="+mj-cs"/>
        <a:sym typeface="Helvetica"/>
      </a:defRPr>
    </a:lvl2pPr>
    <a:lvl3pPr algn="ctr" defTabSz="584205">
      <a:defRPr sz="3700">
        <a:latin typeface="+mj-lt"/>
        <a:ea typeface="+mj-ea"/>
        <a:cs typeface="+mj-cs"/>
        <a:sym typeface="Helvetica"/>
      </a:defRPr>
    </a:lvl3pPr>
    <a:lvl4pPr algn="ctr" defTabSz="584205">
      <a:defRPr sz="3700">
        <a:latin typeface="+mj-lt"/>
        <a:ea typeface="+mj-ea"/>
        <a:cs typeface="+mj-cs"/>
        <a:sym typeface="Helvetica"/>
      </a:defRPr>
    </a:lvl4pPr>
    <a:lvl5pPr algn="ctr" defTabSz="584205">
      <a:defRPr sz="3700">
        <a:latin typeface="+mj-lt"/>
        <a:ea typeface="+mj-ea"/>
        <a:cs typeface="+mj-cs"/>
        <a:sym typeface="Helvetica"/>
      </a:defRPr>
    </a:lvl5pPr>
    <a:lvl6pPr algn="ctr" defTabSz="584205">
      <a:defRPr sz="3700">
        <a:latin typeface="+mj-lt"/>
        <a:ea typeface="+mj-ea"/>
        <a:cs typeface="+mj-cs"/>
        <a:sym typeface="Helvetica"/>
      </a:defRPr>
    </a:lvl6pPr>
    <a:lvl7pPr algn="ctr" defTabSz="584205">
      <a:defRPr sz="3700">
        <a:latin typeface="+mj-lt"/>
        <a:ea typeface="+mj-ea"/>
        <a:cs typeface="+mj-cs"/>
        <a:sym typeface="Helvetica"/>
      </a:defRPr>
    </a:lvl7pPr>
    <a:lvl8pPr algn="ctr" defTabSz="584205">
      <a:defRPr sz="3700">
        <a:latin typeface="+mj-lt"/>
        <a:ea typeface="+mj-ea"/>
        <a:cs typeface="+mj-cs"/>
        <a:sym typeface="Helvetica"/>
      </a:defRPr>
    </a:lvl8pPr>
    <a:lvl9pPr algn="ctr" defTabSz="584205">
      <a:defRPr sz="3700"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887B42"/>
    <a:srgbClr val="897C57"/>
    <a:srgbClr val="66AF9E"/>
    <a:srgbClr val="887B5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8" autoAdjust="0"/>
  </p:normalViewPr>
  <p:slideViewPr>
    <p:cSldViewPr snapToGrid="0">
      <p:cViewPr varScale="1">
        <p:scale>
          <a:sx n="59" d="100"/>
          <a:sy n="59" d="100"/>
        </p:scale>
        <p:origin x="1440" y="77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235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4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7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10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1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13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1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494190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69846" y="5030837"/>
            <a:ext cx="10463522" cy="47259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972155" y="2012208"/>
            <a:ext cx="11056576" cy="4561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7">
              <a:lnSpc>
                <a:spcPct val="95000"/>
              </a:lnSpc>
              <a:defRPr sz="58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972084" y="6574072"/>
            <a:ext cx="11058975" cy="318270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Five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972153" y="2465438"/>
            <a:ext cx="11058977" cy="3802209"/>
            <a:chOff x="0" y="-2"/>
            <a:chExt cx="11060325" cy="3800970"/>
          </a:xfrm>
        </p:grpSpPr>
        <p:sp>
          <p:nvSpPr>
            <p:cNvPr id="32" name="Shape 32"/>
            <p:cNvSpPr/>
            <p:nvPr/>
          </p:nvSpPr>
          <p:spPr>
            <a:xfrm>
              <a:off x="-1" y="-3"/>
              <a:ext cx="11057927" cy="7"/>
            </a:xfrm>
            <a:prstGeom prst="line">
              <a:avLst/>
            </a:prstGeom>
            <a:noFill/>
            <a:ln w="12700" cap="flat">
              <a:solidFill>
                <a:srgbClr val="BCB296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4">
                <a:defRPr sz="1200"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" y="3654208"/>
              <a:ext cx="11057927" cy="1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50" y="0"/>
                  </a:lnTo>
                  <a:lnTo>
                    <a:pt x="1341" y="21600"/>
                  </a:lnTo>
                  <a:lnTo>
                    <a:pt x="1636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rgbClr val="BCB29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914407">
                <a:defRPr sz="2400"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gue">
    <p:bg>
      <p:bgPr>
        <a:solidFill>
          <a:srgbClr val="E9E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770857" y="4131813"/>
            <a:ext cx="3272898" cy="562496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Five</a:t>
            </a:r>
          </a:p>
        </p:txBody>
      </p:sp>
      <p:sp>
        <p:nvSpPr>
          <p:cNvPr id="37" name="Shape 37"/>
          <p:cNvSpPr/>
          <p:nvPr/>
        </p:nvSpPr>
        <p:spPr>
          <a:xfrm flipH="1">
            <a:off x="8130162" y="3940599"/>
            <a:ext cx="3" cy="4098986"/>
          </a:xfrm>
          <a:prstGeom prst="line">
            <a:avLst/>
          </a:prstGeom>
          <a:ln w="12700">
            <a:solidFill>
              <a:srgbClr val="897C57"/>
            </a:solidFill>
          </a:ln>
        </p:spPr>
        <p:txBody>
          <a:bodyPr lIns="0" tIns="0" rIns="0" bIns="0"/>
          <a:lstStyle/>
          <a:p>
            <a:pPr lvl="0" algn="l" defTabSz="457204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2301058" y="4227936"/>
            <a:ext cx="3875472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975238" y="4227936"/>
            <a:ext cx="7151770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75240" y="4227936"/>
            <a:ext cx="5201289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814335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69846" y="8194166"/>
            <a:ext cx="10463522" cy="156260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69846" y="3226851"/>
            <a:ext cx="10463522" cy="33030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384" y="0"/>
            <a:ext cx="5333349" cy="462430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384" y="4764051"/>
            <a:ext cx="5333349" cy="49927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384" y="9821"/>
            <a:ext cx="11098446" cy="30293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5333349" cy="6288546"/>
          </a:xfrm>
          <a:prstGeom prst="rect">
            <a:avLst/>
          </a:prstGeom>
        </p:spPr>
        <p:txBody>
          <a:bodyPr/>
          <a:lstStyle>
            <a:lvl1pPr marL="342903" indent="-342903">
              <a:spcBef>
                <a:spcPts val="3200"/>
              </a:spcBef>
              <a:defRPr sz="2900"/>
            </a:lvl1pPr>
            <a:lvl2pPr marL="685805" indent="-342903">
              <a:spcBef>
                <a:spcPts val="3200"/>
              </a:spcBef>
              <a:defRPr sz="2900"/>
            </a:lvl2pPr>
            <a:lvl3pPr marL="1028708" indent="-342903">
              <a:spcBef>
                <a:spcPts val="3200"/>
              </a:spcBef>
              <a:defRPr sz="2900"/>
            </a:lvl3pPr>
            <a:lvl4pPr marL="1371612" indent="-342903">
              <a:spcBef>
                <a:spcPts val="3200"/>
              </a:spcBef>
              <a:defRPr sz="2900"/>
            </a:lvl4pPr>
            <a:lvl5pPr marL="1714514" indent="-342903">
              <a:spcBef>
                <a:spcPts val="3200"/>
              </a:spcBef>
              <a:defRPr sz="2900"/>
            </a:lvl5pPr>
          </a:lstStyle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384" y="1270414"/>
            <a:ext cx="11098446" cy="721594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384" y="444645"/>
            <a:ext cx="11098446" cy="2159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11098446" cy="6288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4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1pPr>
      <a:lvl2pPr marL="889007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2pPr>
      <a:lvl3pPr marL="133351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3pPr>
      <a:lvl4pPr marL="1778015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4pPr>
      <a:lvl5pPr marL="2222519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5pPr>
      <a:lvl6pPr marL="266702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6pPr>
      <a:lvl7pPr marL="3111526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7pPr>
      <a:lvl8pPr marL="3556030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8pPr>
      <a:lvl9pPr marL="4000532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https://www.eu-maths-in.eu/EUMATHSIN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sv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3.sv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05119" y="737708"/>
            <a:ext cx="12841163" cy="508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algn="l" defTabSz="914407">
              <a:lnSpc>
                <a:spcPct val="110000"/>
              </a:lnSpc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hu-HU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D</a:t>
            </a:r>
            <a:r>
              <a:rPr lang="en-US" sz="2400" i="1" dirty="0" err="1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esign</a:t>
            </a: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 and analysis of a distributed authentication protocol for cloud</a:t>
            </a:r>
            <a:r>
              <a:rPr lang="hu-HU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 </a:t>
            </a: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services</a:t>
            </a:r>
            <a:endParaRPr lang="en-GB" sz="2400" i="1" dirty="0">
              <a:solidFill>
                <a:srgbClr val="81C191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393542" y="2166758"/>
            <a:ext cx="3342437" cy="3536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1200"/>
              </a:spcBef>
              <a:buClr>
                <a:srgbClr val="66AF9E"/>
              </a:buClr>
              <a:buSzPct val="100000"/>
              <a:defRPr sz="1800"/>
            </a:pPr>
            <a:r>
              <a:rPr sz="2200" cap="all" spc="286" dirty="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Problem description</a:t>
            </a:r>
          </a:p>
          <a:p>
            <a:pPr algn="just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Cloud computing is becoming more and more important in the field of information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technology, which faces many security challenges. It is of utmost importance that customers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’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confidential data stored and processed in the cloud be protected by a secure user authentication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protocol which restricts unauthorized access to the servers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  <a:endParaRPr lang="en-US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405119" y="6047657"/>
            <a:ext cx="3342436" cy="26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n-US" sz="2200" cap="all" spc="286" dirty="0" smtClean="0">
                <a:solidFill>
                  <a:srgbClr val="66AF9E"/>
                </a:solidFill>
                <a:latin typeface="Franklin Gothic Book"/>
                <a:sym typeface="Franklin Gothic Book"/>
              </a:rPr>
              <a:t>Challenge</a:t>
            </a:r>
            <a:r>
              <a:rPr lang="hu-HU" sz="2200" cap="all" spc="286" dirty="0" smtClean="0">
                <a:solidFill>
                  <a:srgbClr val="66AF9E"/>
                </a:solidFill>
                <a:latin typeface="Franklin Gothic Book"/>
                <a:sym typeface="Franklin Gothic Book"/>
              </a:rPr>
              <a:t>s</a:t>
            </a:r>
            <a:r>
              <a:rPr lang="en-US" sz="2200" cap="all" spc="286" dirty="0" smtClean="0">
                <a:solidFill>
                  <a:srgbClr val="66AF9E"/>
                </a:solidFill>
                <a:latin typeface="Franklin Gothic Book"/>
                <a:sym typeface="Franklin Gothic Book"/>
              </a:rPr>
              <a:t> </a:t>
            </a:r>
          </a:p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n-US" sz="2200" cap="all" spc="286" dirty="0" smtClean="0">
                <a:solidFill>
                  <a:srgbClr val="66AF9E"/>
                </a:solidFill>
                <a:latin typeface="Franklin Gothic Book"/>
                <a:sym typeface="Franklin Gothic Book"/>
              </a:rPr>
              <a:t>and goals</a:t>
            </a:r>
            <a:endParaRPr lang="en-US" altLang="es-ES" sz="1600" dirty="0" smtClean="0">
              <a:solidFill>
                <a:srgbClr val="887B56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To guarantee strong entity authentication for clouds and provide robustness and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scalability</a:t>
            </a:r>
            <a:r>
              <a:rPr lang="hu-HU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200"/>
              </a:spcBef>
            </a:pP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To minimize computational costs by applying fast 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cryptograph</a:t>
            </a:r>
            <a:r>
              <a:rPr lang="hu-HU" altLang="es-ES" sz="16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ic</a:t>
            </a:r>
            <a:r>
              <a:rPr lang="en-US" altLang="es-ES" sz="16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operations.</a:t>
            </a:r>
          </a:p>
        </p:txBody>
      </p:sp>
      <p:sp>
        <p:nvSpPr>
          <p:cNvPr id="55" name="Shape 55"/>
          <p:cNvSpPr/>
          <p:nvPr/>
        </p:nvSpPr>
        <p:spPr>
          <a:xfrm>
            <a:off x="394016" y="2192776"/>
            <a:ext cx="1207153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1800"/>
            </a:pPr>
            <a:r>
              <a:rPr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PRODUCTIVE SECTOR:</a:t>
            </a:r>
            <a:r>
              <a:rPr lang="es-E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hu-HU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IT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sector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,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Cloud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Service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Providers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,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Small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and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Medium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hu-HU" sz="2000" dirty="0" err="1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Enterprises</a:t>
            </a:r>
            <a:r>
              <a:rPr lang="hu-HU" sz="2000" dirty="0" smtClean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endParaRPr lang="en-US" sz="2000" dirty="0">
              <a:solidFill>
                <a:srgbClr val="887B56"/>
              </a:solidFill>
              <a:latin typeface="Franklin Gothic Book" panose="020B0503020102020204" pitchFamily="34" charset="0"/>
              <a:cs typeface="Calibri" panose="020F0502020204030204" pitchFamily="34" charset="0"/>
              <a:sym typeface="Franklin Gothic Book"/>
            </a:endParaRPr>
          </a:p>
          <a:p>
            <a:pPr lvl="0" algn="r">
              <a:defRPr sz="1800"/>
            </a:pPr>
            <a:endParaRPr lang="it-IT" sz="2000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4321937" y="3178009"/>
            <a:ext cx="8008849" cy="23298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MATHEMATICAL AND COMPUTATIONAL METHODS</a:t>
            </a: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</a:rPr>
              <a:t> </a:t>
            </a: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Design of an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advanced</a:t>
            </a:r>
            <a:r>
              <a:rPr lang="hu-HU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key exchange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cryptographic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protocol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according to well-established 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principles.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protocol is analyzed according to the extended </a:t>
            </a:r>
            <a:r>
              <a:rPr lang="en-US" altLang="es-ES" sz="1600" dirty="0" err="1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Bellare-Rogaway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model. A complexity theoretic reduction is given which turns an adversary against the protocol into an adversary against a cryptographic primitive</a:t>
            </a: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.</a:t>
            </a:r>
            <a:endParaRPr lang="hu-HU" altLang="es-ES" sz="1600" dirty="0" smtClean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Java </a:t>
            </a: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implementation is created and test it on Microsoft Azure environment. </a:t>
            </a:r>
          </a:p>
        </p:txBody>
      </p:sp>
      <p:sp>
        <p:nvSpPr>
          <p:cNvPr id="20" name="Shape 55"/>
          <p:cNvSpPr/>
          <p:nvPr/>
        </p:nvSpPr>
        <p:spPr>
          <a:xfrm>
            <a:off x="115743" y="1453763"/>
            <a:ext cx="1234951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lang="it-IT" sz="2000" dirty="0" smtClean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H2020 SOCIETAL CHALLENGES:  </a:t>
            </a:r>
            <a:r>
              <a:rPr lang="en-US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Secure societies – Protecting freedom and security of Europe and its citizens</a:t>
            </a:r>
          </a:p>
          <a:p>
            <a:pPr lvl="0" algn="r">
              <a:defRPr sz="1800"/>
            </a:pPr>
            <a:endParaRPr lang="es-ES" sz="2000" cap="all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340013" y="7142127"/>
            <a:ext cx="1836552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28 CuadroTexto">
            <a:extLst>
              <a:ext uri="{FF2B5EF4-FFF2-40B4-BE49-F238E27FC236}">
                <a16:creationId xmlns:a16="http://schemas.microsoft.com/office/drawing/2014/main" id="{5C0107E2-CC78-47E0-B0D4-E8E4C54C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25" y="23961"/>
            <a:ext cx="12748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Securing</a:t>
            </a:r>
            <a: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</a:t>
            </a:r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Cloud</a:t>
            </a:r>
            <a: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</a:t>
            </a:r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Authentication</a:t>
            </a:r>
            <a:endParaRPr lang="es-ES" altLang="es-ES" sz="4400" dirty="0">
              <a:solidFill>
                <a:srgbClr val="887B56"/>
              </a:solidFill>
              <a:cs typeface="Calibri" panose="020F0502020204030204" pitchFamily="34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AEAAAB4A-AC18-4235-A08B-652BA678A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65" y="5687120"/>
            <a:ext cx="5230906" cy="38787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7E7F39C-D804-4CF4-9F39-08DC374D185A}"/>
              </a:ext>
            </a:extLst>
          </p:cNvPr>
          <p:cNvSpPr/>
          <p:nvPr/>
        </p:nvSpPr>
        <p:spPr>
          <a:xfrm>
            <a:off x="8942370" y="1843953"/>
            <a:ext cx="3251676" cy="5237942"/>
          </a:xfrm>
          <a:prstGeom prst="rect">
            <a:avLst/>
          </a:prstGeom>
          <a:pattFill prst="pct25">
            <a:fgClr>
              <a:srgbClr val="81C191"/>
            </a:fgClr>
            <a:bgClr>
              <a:schemeClr val="bg1"/>
            </a:bgClr>
          </a:pattFill>
          <a:ln w="25400" cap="flat">
            <a:noFill/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8954801" y="3075974"/>
            <a:ext cx="3250816" cy="31495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25120" tIns="325120" rIns="325120" bIns="325120" numCol="1" anchor="ctr">
            <a:spAutoFit/>
          </a:bodyPr>
          <a:lstStyle/>
          <a:p>
            <a:pPr algn="r" defTabSz="914407">
              <a:defRPr sz="1800"/>
            </a:pPr>
            <a:r>
              <a:rPr lang="hu-HU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The </a:t>
            </a:r>
            <a:r>
              <a:rPr lang="hu-HU" dirty="0" err="1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company</a:t>
            </a:r>
            <a:r>
              <a:rPr lang="hu-HU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 has a m</a:t>
            </a:r>
            <a:r>
              <a:rPr lang="en-US" dirty="0" err="1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ulti</a:t>
            </a:r>
            <a:r>
              <a:rPr lang="en-US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-server mutual entity authentication system for</a:t>
            </a:r>
            <a:r>
              <a:rPr lang="hu-HU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 </a:t>
            </a:r>
            <a:r>
              <a:rPr lang="en-US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cloud</a:t>
            </a:r>
            <a:r>
              <a:rPr lang="hu-HU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s.</a:t>
            </a:r>
            <a:r>
              <a:rPr lang="en-US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 </a:t>
            </a:r>
            <a:r>
              <a:rPr lang="hu-HU" dirty="0" err="1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Even</a:t>
            </a:r>
            <a:r>
              <a:rPr lang="hu-HU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 i</a:t>
            </a:r>
            <a:r>
              <a:rPr lang="en-US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f </a:t>
            </a:r>
            <a:r>
              <a:rPr lang="en-US" dirty="0" smtClean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one or more servers are compromised or break down, the service provider will be able to service and authenticate the users securely. </a:t>
            </a:r>
            <a:endParaRPr lang="en-US" sz="2200" dirty="0">
              <a:solidFill>
                <a:srgbClr val="887B56"/>
              </a:solidFill>
              <a:latin typeface="Franklin Gothic Demi Cond"/>
              <a:ea typeface="Franklin Gothic Demi Cond"/>
              <a:cs typeface="Franklin Gothic Demi Cond"/>
              <a:sym typeface="Franklin Gothic Demi Cond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063699" y="2719703"/>
            <a:ext cx="7329546" cy="450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A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mutual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entity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authentication protocol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with key agreement</a:t>
            </a:r>
            <a:r>
              <a:rPr lang="hu-HU" dirty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is </a:t>
            </a:r>
            <a:r>
              <a:rPr lang="hu-HU" dirty="0" err="1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given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where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identity verification is carried out by multiple servers applying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secret sharing technology on server side. 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T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he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pr</a:t>
            </a:r>
            <a:r>
              <a:rPr lang="en-US" dirty="0" err="1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otocol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is provably secure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in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the threshold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hybrid </a:t>
            </a:r>
            <a:r>
              <a:rPr lang="en-US" dirty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corruption </a:t>
            </a:r>
            <a:r>
              <a:rPr lang="en-US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model</a:t>
            </a:r>
            <a:r>
              <a:rPr lang="hu-HU" dirty="0" smtClean="0">
                <a:solidFill>
                  <a:srgbClr val="81C191"/>
                </a:solidFill>
                <a:uFill>
                  <a:solidFill/>
                </a:uFill>
                <a:latin typeface="Franklin Gothic Book"/>
                <a:ea typeface="Franklin Gothic Book"/>
                <a:cs typeface="Franklin Gothic Book"/>
                <a:sym typeface="Franklin Gothic Book"/>
              </a:rPr>
              <a:t>.</a:t>
            </a:r>
            <a:endParaRPr dirty="0">
              <a:solidFill>
                <a:srgbClr val="81C191"/>
              </a:solidFill>
              <a:uFill>
                <a:solidFill/>
              </a:uFill>
              <a:latin typeface="Franklin Gothic Book"/>
              <a:ea typeface="Franklin Gothic Book"/>
              <a:cs typeface="Franklin Gothic Book"/>
              <a:sym typeface="Franklin Gothic Boo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064561" y="8085926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620718" y="8085925"/>
            <a:ext cx="4" cy="1500108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57600" y="9586032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02724" y="8971141"/>
            <a:ext cx="571799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hu-HU" sz="1800" dirty="0">
                <a:solidFill>
                  <a:srgbClr val="887B56"/>
                </a:solidFill>
              </a:rPr>
              <a:t>University of Debrecen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6745350" y="8971142"/>
            <a:ext cx="4990919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hu-HU" sz="1800" dirty="0" smtClean="0">
                <a:solidFill>
                  <a:srgbClr val="887B56"/>
                </a:solidFill>
              </a:rPr>
              <a:t>CCLAB 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8735" y="1920386"/>
            <a:ext cx="6173390" cy="816121"/>
          </a:xfrm>
        </p:spPr>
        <p:txBody>
          <a:bodyPr/>
          <a:lstStyle/>
          <a:p>
            <a:r>
              <a:rPr lang="en-GB" sz="5500" dirty="0"/>
              <a:t>Results and Benefits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09167" y="5346951"/>
            <a:ext cx="3621843" cy="182614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2800" dirty="0">
              <a:solidFill>
                <a:srgbClr val="897C57"/>
              </a:solidFill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spc="0" normalizeH="0" baseline="0" dirty="0">
              <a:ln>
                <a:noFill/>
              </a:ln>
              <a:solidFill>
                <a:srgbClr val="897C57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hu-HU" sz="2800" dirty="0">
              <a:solidFill>
                <a:srgbClr val="897C57"/>
              </a:solidFill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spc="0" normalizeH="0" baseline="0" dirty="0">
              <a:ln>
                <a:noFill/>
              </a:ln>
              <a:solidFill>
                <a:srgbClr val="897C57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293704" y="7090955"/>
            <a:ext cx="2614452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Authentication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protocol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</a:t>
            </a:r>
            <a:endParaRPr lang="en-US" altLang="es-ES" sz="1400" dirty="0">
              <a:solidFill>
                <a:srgbClr val="897C5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980135" y="7583397"/>
            <a:ext cx="2802746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160809" y="8312868"/>
            <a:ext cx="2160000" cy="5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/>
            </a:pPr>
            <a:r>
              <a:rPr lang="es-ES" sz="1600" dirty="0">
                <a:solidFill>
                  <a:srgbClr val="897C57"/>
                </a:solidFill>
              </a:rPr>
              <a:t>COMPANY NAME LOGO</a:t>
            </a:r>
          </a:p>
        </p:txBody>
      </p:sp>
      <p:sp>
        <p:nvSpPr>
          <p:cNvPr id="22" name="28 CuadroTexto">
            <a:extLst>
              <a:ext uri="{FF2B5EF4-FFF2-40B4-BE49-F238E27FC236}">
                <a16:creationId xmlns:a16="http://schemas.microsoft.com/office/drawing/2014/main" id="{25FBAF51-BCD0-4726-9179-7C80BE04A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50" y="134797"/>
            <a:ext cx="12748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Securing</a:t>
            </a:r>
            <a: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</a:t>
            </a:r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Cloud</a:t>
            </a:r>
            <a:r>
              <a:rPr lang="hu-HU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 </a:t>
            </a:r>
            <a:r>
              <a:rPr lang="hu-HU" altLang="es-ES" sz="4400" dirty="0" err="1">
                <a:solidFill>
                  <a:srgbClr val="887B56"/>
                </a:solidFill>
                <a:cs typeface="Calibri" panose="020F0502020204030204" pitchFamily="34" charset="0"/>
              </a:rPr>
              <a:t>Authentication</a:t>
            </a:r>
            <a:endParaRPr lang="es-ES" altLang="es-ES" sz="4400" dirty="0">
              <a:solidFill>
                <a:srgbClr val="887B56"/>
              </a:solidFill>
              <a:cs typeface="Calibri" panose="020F0502020204030204" pitchFamily="34" charset="0"/>
            </a:endParaRPr>
          </a:p>
        </p:txBody>
      </p:sp>
      <p:sp>
        <p:nvSpPr>
          <p:cNvPr id="26" name="Shape 51">
            <a:extLst>
              <a:ext uri="{FF2B5EF4-FFF2-40B4-BE49-F238E27FC236}">
                <a16:creationId xmlns:a16="http://schemas.microsoft.com/office/drawing/2014/main" id="{2691E9BA-43D9-4EC6-9319-70C6DE790C77}"/>
              </a:ext>
            </a:extLst>
          </p:cNvPr>
          <p:cNvSpPr/>
          <p:nvPr/>
        </p:nvSpPr>
        <p:spPr>
          <a:xfrm>
            <a:off x="254648" y="747870"/>
            <a:ext cx="12841163" cy="48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algn="l" defTabSz="914407">
              <a:lnSpc>
                <a:spcPct val="110000"/>
              </a:lnSpc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hu-HU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D</a:t>
            </a:r>
            <a:r>
              <a:rPr lang="en-US" sz="2400" i="1" dirty="0" err="1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esign</a:t>
            </a: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 and analysis of a distributed authentication protocol for cloud</a:t>
            </a:r>
            <a:r>
              <a:rPr lang="hu-HU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 </a:t>
            </a: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services</a:t>
            </a:r>
            <a:endParaRPr lang="en-GB" sz="2400" i="1" dirty="0">
              <a:solidFill>
                <a:srgbClr val="81C191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pic>
        <p:nvPicPr>
          <p:cNvPr id="20" name="Gráfico 19" descr="Información">
            <a:hlinkClick r:id="rId2"/>
            <a:extLst>
              <a:ext uri="{FF2B5EF4-FFF2-40B4-BE49-F238E27FC236}">
                <a16:creationId xmlns:a16="http://schemas.microsoft.com/office/drawing/2014/main" id="{BA5646FC-6EA3-4188-BE16-AEFD8678E5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00569" y="7200169"/>
            <a:ext cx="914400" cy="914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71933E35-744C-4B6B-BCA3-205D38122B5F}"/>
              </a:ext>
            </a:extLst>
          </p:cNvPr>
          <p:cNvGrpSpPr/>
          <p:nvPr/>
        </p:nvGrpSpPr>
        <p:grpSpPr>
          <a:xfrm>
            <a:off x="10568208" y="7076771"/>
            <a:ext cx="914400" cy="1204824"/>
            <a:chOff x="10568208" y="7076771"/>
            <a:chExt cx="914400" cy="1204824"/>
          </a:xfrm>
        </p:grpSpPr>
        <p:pic>
          <p:nvPicPr>
            <p:cNvPr id="7" name="Gráfico 6" descr="Engranajes">
              <a:extLst>
                <a:ext uri="{FF2B5EF4-FFF2-40B4-BE49-F238E27FC236}">
                  <a16:creationId xmlns:a16="http://schemas.microsoft.com/office/drawing/2014/main" id="{CA0E04A5-F883-479E-BA82-B020BC0E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8208" y="7187711"/>
              <a:ext cx="914400" cy="91440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F3D42E4-0D28-49A1-89F9-52AAE5F8A749}"/>
                </a:ext>
              </a:extLst>
            </p:cNvPr>
            <p:cNvSpPr txBox="1"/>
            <p:nvPr/>
          </p:nvSpPr>
          <p:spPr>
            <a:xfrm rot="18234664">
              <a:off x="10317190" y="7374953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spc="0" normalizeH="0" baseline="0" dirty="0">
                  <a:ln>
                    <a:noFill/>
                  </a:ln>
                  <a:solidFill>
                    <a:srgbClr val="887B42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47F4F8AD-E140-4463-88E8-99879AAD2237}"/>
                </a:ext>
              </a:extLst>
            </p:cNvPr>
            <p:cNvSpPr txBox="1"/>
            <p:nvPr/>
          </p:nvSpPr>
          <p:spPr>
            <a:xfrm rot="18234664">
              <a:off x="10780144" y="7665377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kumimoji="0" lang="es-ES" sz="1400" b="0" i="0" u="none" strike="noStrike" cap="none" spc="0" normalizeH="0" baseline="0" dirty="0">
                <a:ln>
                  <a:noFill/>
                </a:ln>
                <a:solidFill>
                  <a:srgbClr val="887B42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pic>
        <p:nvPicPr>
          <p:cNvPr id="10" name="Kép 9" descr="A képen óra, rajz, aláírás látható&#10;&#10;Automatikusan generált leírás">
            <a:extLst>
              <a:ext uri="{FF2B5EF4-FFF2-40B4-BE49-F238E27FC236}">
                <a16:creationId xmlns:a16="http://schemas.microsoft.com/office/drawing/2014/main" id="{F0E11AD3-A8C7-4B5F-AC2B-630B553EA9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77" y="8058312"/>
            <a:ext cx="2966618" cy="1050068"/>
          </a:xfrm>
          <a:prstGeom prst="rect">
            <a:avLst/>
          </a:prstGeom>
        </p:spPr>
      </p:pic>
      <p:pic>
        <p:nvPicPr>
          <p:cNvPr id="30" name="Kép 29">
            <a:extLst>
              <a:ext uri="{FF2B5EF4-FFF2-40B4-BE49-F238E27FC236}">
                <a16:creationId xmlns:a16="http://schemas.microsoft.com/office/drawing/2014/main" id="{1C136945-2DBF-48C9-8A77-DD5E385EC4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35" y="4912110"/>
            <a:ext cx="3889330" cy="2452266"/>
          </a:xfrm>
          <a:prstGeom prst="rect">
            <a:avLst/>
          </a:prstGeom>
        </p:spPr>
      </p:pic>
      <p:pic>
        <p:nvPicPr>
          <p:cNvPr id="14" name="Kép 13" descr="A képen ülő, fekete, vörös, étel látható&#10;&#10;Automatikusan generált leírás">
            <a:extLst>
              <a:ext uri="{FF2B5EF4-FFF2-40B4-BE49-F238E27FC236}">
                <a16:creationId xmlns:a16="http://schemas.microsoft.com/office/drawing/2014/main" id="{92450789-4B50-4594-BD32-49FB739B5E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646" y="8102111"/>
            <a:ext cx="1730833" cy="851229"/>
          </a:xfrm>
          <a:prstGeom prst="rect">
            <a:avLst/>
          </a:prstGeom>
        </p:spPr>
      </p:pic>
      <p:pic>
        <p:nvPicPr>
          <p:cNvPr id="16" name="Kép 15" descr="A képen rajz látható&#10;&#10;Automatikusan generált leírás">
            <a:extLst>
              <a:ext uri="{FF2B5EF4-FFF2-40B4-BE49-F238E27FC236}">
                <a16:creationId xmlns:a16="http://schemas.microsoft.com/office/drawing/2014/main" id="{894A0478-D82B-4E1D-BF67-0C24D5C930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464" y="8204336"/>
            <a:ext cx="655420" cy="655420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9AF14FE7-37F4-469E-AB55-024E95E97F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31" y="5146253"/>
            <a:ext cx="3889330" cy="2209992"/>
          </a:xfrm>
          <a:prstGeom prst="rect">
            <a:avLst/>
          </a:prstGeom>
        </p:spPr>
      </p:pic>
      <p:pic>
        <p:nvPicPr>
          <p:cNvPr id="31" name="Kép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072" y="8124051"/>
            <a:ext cx="2410429" cy="919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306</Words>
  <Application>Microsoft Office PowerPoint</Application>
  <PresentationFormat>Egyéni</PresentationFormat>
  <Paragraphs>31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Arial</vt:lpstr>
      <vt:lpstr>Avenir Roman</vt:lpstr>
      <vt:lpstr>Calibri</vt:lpstr>
      <vt:lpstr>Franklin Gothic Book</vt:lpstr>
      <vt:lpstr>Franklin Gothic Demi Cond</vt:lpstr>
      <vt:lpstr>Helvetica</vt:lpstr>
      <vt:lpstr>Helvetica Light</vt:lpstr>
      <vt:lpstr>Default</vt:lpstr>
      <vt:lpstr>PowerPoint-bemutató</vt:lpstr>
      <vt:lpstr>Results and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SPORTELLO;math-in</dc:creator>
  <cp:lastModifiedBy>Melinda Krankovits</cp:lastModifiedBy>
  <cp:revision>98</cp:revision>
  <dcterms:modified xsi:type="dcterms:W3CDTF">2020-03-19T12:30:37Z</dcterms:modified>
</cp:coreProperties>
</file>