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191"/>
    <a:srgbClr val="31363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>
            <a:extLst/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>
            <a:extLst/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17B2790-5827-4800-AEF2-66ED91C4052D}" type="datetimeFigureOut">
              <a:rPr lang="es-ES"/>
              <a:pPr>
                <a:defRPr/>
              </a:pPr>
              <a:t>17/02/2020</a:t>
            </a:fld>
            <a:endParaRPr lang="es-ES"/>
          </a:p>
        </p:txBody>
      </p:sp>
      <p:sp>
        <p:nvSpPr>
          <p:cNvPr id="4" name="3 Marcador de imagen de diapositiva">
            <a:extLst/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>
            <a:extLst/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5 Marcador de pie de página">
            <a:extLst/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>
            <a:extLst/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B7AA986-B90D-4ACB-A849-8DE3CEE04F99}" type="slidenum">
              <a:rPr lang="es-ES" altLang="es-ES"/>
              <a:pPr>
                <a:defRPr/>
              </a:pPr>
              <a:t>‹#›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364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hyperlink" Target="https://www.eu-maths-in.eu/EUMATHSIN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bject 3"/>
          <p:cNvSpPr>
            <a:spLocks noChangeArrowheads="1"/>
          </p:cNvSpPr>
          <p:nvPr/>
        </p:nvSpPr>
        <p:spPr bwMode="auto">
          <a:xfrm>
            <a:off x="3175" y="115888"/>
            <a:ext cx="9144000" cy="79216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 altLang="es-ES"/>
          </a:p>
        </p:txBody>
      </p:sp>
      <p:sp>
        <p:nvSpPr>
          <p:cNvPr id="6" name="Rectangle 5">
            <a:extLst/>
          </p:cNvPr>
          <p:cNvSpPr/>
          <p:nvPr/>
        </p:nvSpPr>
        <p:spPr>
          <a:xfrm>
            <a:off x="115131" y="5514108"/>
            <a:ext cx="210312" cy="1095543"/>
          </a:xfrm>
          <a:prstGeom prst="rect">
            <a:avLst/>
          </a:prstGeom>
        </p:spPr>
        <p:txBody>
          <a:bodyPr vert="vert270"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77C597"/>
                </a:solidFill>
                <a:latin typeface="Calibri"/>
              </a:rPr>
              <a:t>Company</a:t>
            </a: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252413" y="1768475"/>
            <a:ext cx="8743950" cy="1038225"/>
          </a:xfrm>
          <a:prstGeom prst="rect">
            <a:avLst/>
          </a:prstGeom>
          <a:gradFill rotWithShape="1">
            <a:gsLst>
              <a:gs pos="0">
                <a:srgbClr val="AFE2BB"/>
              </a:gs>
              <a:gs pos="50000">
                <a:srgbClr val="CEECD4"/>
              </a:gs>
              <a:gs pos="100000">
                <a:srgbClr val="E6F5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US" altLang="es-ES" sz="1600" b="1">
                <a:solidFill>
                  <a:srgbClr val="31363D"/>
                </a:solidFill>
              </a:rPr>
              <a:t>The Industrial Problem</a:t>
            </a:r>
          </a:p>
          <a:p>
            <a:r>
              <a:rPr lang="hu-HU" altLang="es-ES" sz="1600">
                <a:solidFill>
                  <a:srgbClr val="31363D"/>
                </a:solidFill>
              </a:rPr>
              <a:t>Using mathematical tools to investigate problem in medicine, specifically those that can be tackled using large disease registries, such as the Hungarian Myocardial Infarction Registry (HUMIR).</a:t>
            </a:r>
            <a:endParaRPr lang="en-US" altLang="es-ES" sz="1600">
              <a:solidFill>
                <a:srgbClr val="31363D"/>
              </a:solidFill>
            </a:endParaRPr>
          </a:p>
        </p:txBody>
      </p:sp>
      <p:sp>
        <p:nvSpPr>
          <p:cNvPr id="3077" name="Rectangle 9"/>
          <p:cNvSpPr>
            <a:spLocks noChangeArrowheads="1"/>
          </p:cNvSpPr>
          <p:nvPr/>
        </p:nvSpPr>
        <p:spPr bwMode="auto">
          <a:xfrm>
            <a:off x="549275" y="3532188"/>
            <a:ext cx="2632075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2100"/>
              </a:spcBef>
              <a:spcAft>
                <a:spcPts val="3775"/>
              </a:spcAft>
            </a:pPr>
            <a:r>
              <a:rPr lang="hu-HU" altLang="es-ES" sz="2000" b="1"/>
              <a:t>Óbuda University, Physiological Controls Research Center (PhysCon)</a:t>
            </a:r>
            <a:endParaRPr lang="en-US" altLang="es-ES" sz="2000" b="1">
              <a:solidFill>
                <a:srgbClr val="77C597"/>
              </a:solidFill>
            </a:endParaRPr>
          </a:p>
        </p:txBody>
      </p:sp>
      <p:sp>
        <p:nvSpPr>
          <p:cNvPr id="3078" name="Rectangle 11"/>
          <p:cNvSpPr>
            <a:spLocks noChangeArrowheads="1"/>
          </p:cNvSpPr>
          <p:nvPr/>
        </p:nvSpPr>
        <p:spPr bwMode="auto">
          <a:xfrm>
            <a:off x="539750" y="5168900"/>
            <a:ext cx="2130425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hu-HU" altLang="es-ES" sz="2000" b="1"/>
              <a:t>Gottsegen Gyorgy Hungarian Institute of Cardiology</a:t>
            </a:r>
            <a:endParaRPr lang="en-US" altLang="es-ES" sz="2000" b="1"/>
          </a:p>
        </p:txBody>
      </p:sp>
      <p:sp>
        <p:nvSpPr>
          <p:cNvPr id="3079" name="Rectangle 12"/>
          <p:cNvSpPr>
            <a:spLocks noChangeArrowheads="1"/>
          </p:cNvSpPr>
          <p:nvPr/>
        </p:nvSpPr>
        <p:spPr bwMode="auto">
          <a:xfrm>
            <a:off x="2670175" y="5681663"/>
            <a:ext cx="6049963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indent="8001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450"/>
              </a:lnSpc>
              <a:spcBef>
                <a:spcPts val="3775"/>
              </a:spcBef>
            </a:pPr>
            <a:r>
              <a:rPr lang="hu-HU" altLang="hu-HU" sz="1400"/>
              <a:t>T</a:t>
            </a:r>
            <a:r>
              <a:rPr lang="en-US" altLang="hu-HU" sz="1400"/>
              <a:t>he Gottsegen Hungarian Institute of Cardiology is committed to providing excellence in multidisciplinary, comprehensive, and innovative cardiovascular care.</a:t>
            </a:r>
            <a:endParaRPr lang="en-US" altLang="es-ES" sz="1400" b="1">
              <a:solidFill>
                <a:srgbClr val="77C597"/>
              </a:solidFill>
            </a:endParaRPr>
          </a:p>
        </p:txBody>
      </p:sp>
      <p:grpSp>
        <p:nvGrpSpPr>
          <p:cNvPr id="3080" name="Group 13"/>
          <p:cNvGrpSpPr>
            <a:grpSpLocks/>
          </p:cNvGrpSpPr>
          <p:nvPr/>
        </p:nvGrpSpPr>
        <p:grpSpPr bwMode="auto">
          <a:xfrm>
            <a:off x="423863" y="3429000"/>
            <a:ext cx="8296275" cy="0"/>
            <a:chOff x="718" y="615"/>
            <a:chExt cx="13067" cy="2"/>
          </a:xfrm>
        </p:grpSpPr>
        <p:sp>
          <p:nvSpPr>
            <p:cNvPr id="3093" name="Freeform 14"/>
            <p:cNvSpPr>
              <a:spLocks/>
            </p:cNvSpPr>
            <p:nvPr/>
          </p:nvSpPr>
          <p:spPr bwMode="auto">
            <a:xfrm>
              <a:off x="718" y="615"/>
              <a:ext cx="13067" cy="2"/>
            </a:xfrm>
            <a:custGeom>
              <a:avLst/>
              <a:gdLst>
                <a:gd name="T0" fmla="*/ 0 w 13067"/>
                <a:gd name="T1" fmla="*/ 0 h 2"/>
                <a:gd name="T2" fmla="*/ 13067 w 13067"/>
                <a:gd name="T3" fmla="*/ 0 h 2"/>
                <a:gd name="T4" fmla="*/ 0 60000 65536"/>
                <a:gd name="T5" fmla="*/ 0 60000 6553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0" t="0" r="r" b="b"/>
              <a:pathLst>
                <a:path w="13067" h="2">
                  <a:moveTo>
                    <a:pt x="0" y="0"/>
                  </a:moveTo>
                  <a:lnTo>
                    <a:pt x="13067" y="0"/>
                  </a:lnTo>
                </a:path>
              </a:pathLst>
            </a:custGeom>
            <a:noFill/>
            <a:ln w="12700">
              <a:solidFill>
                <a:srgbClr val="77C597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3081" name="Group 15"/>
          <p:cNvGrpSpPr>
            <a:grpSpLocks/>
          </p:cNvGrpSpPr>
          <p:nvPr/>
        </p:nvGrpSpPr>
        <p:grpSpPr bwMode="auto">
          <a:xfrm>
            <a:off x="423863" y="4991100"/>
            <a:ext cx="8296275" cy="3175"/>
            <a:chOff x="718" y="-275"/>
            <a:chExt cx="13067" cy="5"/>
          </a:xfrm>
        </p:grpSpPr>
        <p:grpSp>
          <p:nvGrpSpPr>
            <p:cNvPr id="3089" name="Group 16"/>
            <p:cNvGrpSpPr>
              <a:grpSpLocks/>
            </p:cNvGrpSpPr>
            <p:nvPr/>
          </p:nvGrpSpPr>
          <p:grpSpPr bwMode="auto">
            <a:xfrm>
              <a:off x="718" y="-272"/>
              <a:ext cx="13067" cy="2"/>
              <a:chOff x="718" y="-272"/>
              <a:chExt cx="13067" cy="2"/>
            </a:xfrm>
          </p:grpSpPr>
          <p:sp>
            <p:nvSpPr>
              <p:cNvPr id="3092" name="Freeform 19"/>
              <p:cNvSpPr>
                <a:spLocks/>
              </p:cNvSpPr>
              <p:nvPr/>
            </p:nvSpPr>
            <p:spPr bwMode="auto">
              <a:xfrm>
                <a:off x="718" y="-272"/>
                <a:ext cx="13067" cy="2"/>
              </a:xfrm>
              <a:custGeom>
                <a:avLst/>
                <a:gdLst>
                  <a:gd name="T0" fmla="*/ 0 w 13067"/>
                  <a:gd name="T1" fmla="*/ 0 h 2"/>
                  <a:gd name="T2" fmla="*/ 13067 w 13067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3067" h="2">
                    <a:moveTo>
                      <a:pt x="0" y="0"/>
                    </a:moveTo>
                    <a:lnTo>
                      <a:pt x="13067" y="0"/>
                    </a:lnTo>
                  </a:path>
                </a:pathLst>
              </a:custGeom>
              <a:noFill/>
              <a:ln w="12700">
                <a:solidFill>
                  <a:srgbClr val="9BBA58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grpSp>
          <p:nvGrpSpPr>
            <p:cNvPr id="3090" name="Group 17"/>
            <p:cNvGrpSpPr>
              <a:grpSpLocks/>
            </p:cNvGrpSpPr>
            <p:nvPr/>
          </p:nvGrpSpPr>
          <p:grpSpPr bwMode="auto">
            <a:xfrm>
              <a:off x="718" y="-275"/>
              <a:ext cx="12954" cy="2"/>
              <a:chOff x="718" y="-275"/>
              <a:chExt cx="12954" cy="2"/>
            </a:xfrm>
          </p:grpSpPr>
          <p:sp>
            <p:nvSpPr>
              <p:cNvPr id="3091" name="Freeform 18"/>
              <p:cNvSpPr>
                <a:spLocks/>
              </p:cNvSpPr>
              <p:nvPr/>
            </p:nvSpPr>
            <p:spPr bwMode="auto">
              <a:xfrm>
                <a:off x="718" y="-275"/>
                <a:ext cx="12954" cy="2"/>
              </a:xfrm>
              <a:custGeom>
                <a:avLst/>
                <a:gdLst>
                  <a:gd name="T0" fmla="*/ 0 w 12954"/>
                  <a:gd name="T1" fmla="*/ 0 h 2"/>
                  <a:gd name="T2" fmla="*/ 12953 w 12954"/>
                  <a:gd name="T3" fmla="*/ 0 h 2"/>
                  <a:gd name="T4" fmla="*/ 0 60000 65536"/>
                  <a:gd name="T5" fmla="*/ 0 60000 65536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0" t="0" r="r" b="b"/>
                <a:pathLst>
                  <a:path w="12954" h="2">
                    <a:moveTo>
                      <a:pt x="0" y="0"/>
                    </a:moveTo>
                    <a:lnTo>
                      <a:pt x="12953" y="0"/>
                    </a:lnTo>
                  </a:path>
                </a:pathLst>
              </a:custGeom>
              <a:noFill/>
              <a:ln w="12700">
                <a:solidFill>
                  <a:srgbClr val="81C19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</p:grpSp>
      <p:sp>
        <p:nvSpPr>
          <p:cNvPr id="25" name="Rectangle 5">
            <a:extLst/>
          </p:cNvPr>
          <p:cNvSpPr/>
          <p:nvPr/>
        </p:nvSpPr>
        <p:spPr>
          <a:xfrm>
            <a:off x="115131" y="3712995"/>
            <a:ext cx="210312" cy="1095543"/>
          </a:xfrm>
          <a:prstGeom prst="rect">
            <a:avLst/>
          </a:prstGeom>
        </p:spPr>
        <p:txBody>
          <a:bodyPr vert="vert270"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77C597"/>
                </a:solidFill>
                <a:latin typeface="Calibri"/>
              </a:rPr>
              <a:t>Research group</a:t>
            </a:r>
          </a:p>
        </p:txBody>
      </p:sp>
      <p:sp>
        <p:nvSpPr>
          <p:cNvPr id="3083" name="28 CuadroTexto"/>
          <p:cNvSpPr txBox="1">
            <a:spLocks noChangeArrowheads="1"/>
          </p:cNvSpPr>
          <p:nvPr/>
        </p:nvSpPr>
        <p:spPr bwMode="auto">
          <a:xfrm>
            <a:off x="1408113" y="119063"/>
            <a:ext cx="5895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u-HU" altLang="es-ES" sz="2600">
                <a:solidFill>
                  <a:srgbClr val="31363D"/>
                </a:solidFill>
              </a:rPr>
              <a:t>Modelling in evidence-based medicine</a:t>
            </a:r>
            <a:endParaRPr lang="es-ES" altLang="es-ES" sz="2600">
              <a:solidFill>
                <a:srgbClr val="31363D"/>
              </a:solidFill>
            </a:endParaRPr>
          </a:p>
        </p:txBody>
      </p:sp>
      <p:pic>
        <p:nvPicPr>
          <p:cNvPr id="3084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140811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/>
          </p:cNvPr>
          <p:cNvSpPr/>
          <p:nvPr/>
        </p:nvSpPr>
        <p:spPr>
          <a:xfrm>
            <a:off x="7304088" y="204788"/>
            <a:ext cx="1692275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/>
              <a:t>National</a:t>
            </a:r>
            <a:r>
              <a:rPr lang="es-ES" dirty="0"/>
              <a:t> Network Logo</a:t>
            </a:r>
          </a:p>
        </p:txBody>
      </p:sp>
      <p:sp>
        <p:nvSpPr>
          <p:cNvPr id="3086" name="Rectangle 12"/>
          <p:cNvSpPr>
            <a:spLocks noChangeArrowheads="1"/>
          </p:cNvSpPr>
          <p:nvPr/>
        </p:nvSpPr>
        <p:spPr bwMode="auto">
          <a:xfrm>
            <a:off x="2509838" y="3897313"/>
            <a:ext cx="6173787" cy="110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indent="8001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2450"/>
              </a:lnSpc>
              <a:spcBef>
                <a:spcPts val="3775"/>
              </a:spcBef>
            </a:pPr>
            <a:r>
              <a:rPr lang="en-US" altLang="hu-HU" sz="1400"/>
              <a:t>PhysCon works on the interdisciplinary field of biomedical engineering on the physiological modeling, simulation and control domain, efficiently supporting the progress of medical science with knowledge of engineering sciences.</a:t>
            </a:r>
            <a:endParaRPr lang="en-US" altLang="es-ES" sz="1400" b="1">
              <a:solidFill>
                <a:srgbClr val="77C597"/>
              </a:solidFill>
            </a:endParaRPr>
          </a:p>
        </p:txBody>
      </p:sp>
      <p:pic>
        <p:nvPicPr>
          <p:cNvPr id="3087" name="Kép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3827463"/>
            <a:ext cx="11017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8" name="Kép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8" y="5564188"/>
            <a:ext cx="11747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bject 3"/>
          <p:cNvSpPr>
            <a:spLocks noChangeArrowheads="1"/>
          </p:cNvSpPr>
          <p:nvPr/>
        </p:nvSpPr>
        <p:spPr bwMode="auto">
          <a:xfrm>
            <a:off x="-9525" y="130175"/>
            <a:ext cx="9144000" cy="7921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 altLang="es-ES"/>
          </a:p>
        </p:txBody>
      </p:sp>
      <p:pic>
        <p:nvPicPr>
          <p:cNvPr id="4099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5888"/>
            <a:ext cx="1408113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Rectangle 5"/>
          <p:cNvSpPr>
            <a:spLocks noChangeArrowheads="1"/>
          </p:cNvSpPr>
          <p:nvPr/>
        </p:nvSpPr>
        <p:spPr bwMode="auto">
          <a:xfrm>
            <a:off x="0" y="96838"/>
            <a:ext cx="42863" cy="119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s-ES" sz="1000" baseline="30000">
                <a:solidFill>
                  <a:srgbClr val="191F1A"/>
                </a:solidFill>
              </a:rPr>
              <a:t>1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258763" y="1271588"/>
            <a:ext cx="616585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Aft>
                <a:spcPts val="2313"/>
              </a:spcAft>
            </a:pPr>
            <a:r>
              <a:rPr lang="en-US" altLang="es-ES" sz="1600" b="1">
                <a:solidFill>
                  <a:srgbClr val="333333"/>
                </a:solidFill>
              </a:rPr>
              <a:t>Challenges &amp; Goals</a:t>
            </a:r>
          </a:p>
          <a:p>
            <a:pPr algn="just" eaLnBrk="1" hangingPunct="1">
              <a:lnSpc>
                <a:spcPts val="2213"/>
              </a:lnSpc>
            </a:pPr>
            <a:r>
              <a:rPr lang="en-US" altLang="es-ES" sz="1600">
                <a:solidFill>
                  <a:srgbClr val="77C597"/>
                </a:solidFill>
              </a:rPr>
              <a:t>•    </a:t>
            </a:r>
            <a:r>
              <a:rPr lang="hu-HU" altLang="es-ES" sz="1600">
                <a:solidFill>
                  <a:srgbClr val="77C597"/>
                </a:solidFill>
              </a:rPr>
              <a:t>To compare traditional statistical tools with machine learning</a:t>
            </a:r>
            <a:endParaRPr lang="en-GB" altLang="es-ES" sz="1600">
              <a:solidFill>
                <a:srgbClr val="77C597"/>
              </a:solidFill>
            </a:endParaRPr>
          </a:p>
          <a:p>
            <a:pPr algn="just" eaLnBrk="1" hangingPunct="1">
              <a:lnSpc>
                <a:spcPts val="2213"/>
              </a:lnSpc>
            </a:pPr>
            <a:r>
              <a:rPr lang="en-GB" altLang="es-ES" sz="1600">
                <a:solidFill>
                  <a:srgbClr val="77C597"/>
                </a:solidFill>
              </a:rPr>
              <a:t>•    </a:t>
            </a:r>
            <a:r>
              <a:rPr lang="hu-HU" altLang="es-ES" sz="1600">
                <a:solidFill>
                  <a:srgbClr val="77C597"/>
                </a:solidFill>
              </a:rPr>
              <a:t>In predicting </a:t>
            </a:r>
            <a:r>
              <a:rPr lang="hu-HU" altLang="es-ES" sz="1600">
                <a:solidFill>
                  <a:srgbClr val="31363D"/>
                </a:solidFill>
              </a:rPr>
              <a:t>survival after infarction</a:t>
            </a:r>
            <a:endParaRPr lang="en-GB" altLang="es-ES" sz="1600">
              <a:solidFill>
                <a:srgbClr val="31363D"/>
              </a:solidFill>
            </a:endParaRPr>
          </a:p>
          <a:p>
            <a:pPr algn="just" eaLnBrk="1" hangingPunct="1">
              <a:lnSpc>
                <a:spcPts val="2213"/>
              </a:lnSpc>
            </a:pPr>
            <a:r>
              <a:rPr lang="en-GB" altLang="es-ES" sz="1600">
                <a:solidFill>
                  <a:srgbClr val="77C597"/>
                </a:solidFill>
              </a:rPr>
              <a:t>•    To </a:t>
            </a:r>
            <a:r>
              <a:rPr lang="hu-HU" altLang="es-ES" sz="1600">
                <a:solidFill>
                  <a:srgbClr val="77C597"/>
                </a:solidFill>
              </a:rPr>
              <a:t>select </a:t>
            </a:r>
            <a:r>
              <a:rPr lang="hu-HU" altLang="es-ES" sz="1600">
                <a:solidFill>
                  <a:srgbClr val="31363D"/>
                </a:solidFill>
              </a:rPr>
              <a:t>the best approach</a:t>
            </a:r>
            <a:endParaRPr lang="en-GB" altLang="es-ES" sz="1600">
              <a:solidFill>
                <a:srgbClr val="31363D"/>
              </a:solidFill>
            </a:endParaRPr>
          </a:p>
          <a:p>
            <a:pPr algn="just" eaLnBrk="1" hangingPunct="1">
              <a:lnSpc>
                <a:spcPts val="2213"/>
              </a:lnSpc>
            </a:pPr>
            <a:r>
              <a:rPr lang="en-GB" altLang="es-ES" sz="1600">
                <a:solidFill>
                  <a:srgbClr val="77C597"/>
                </a:solidFill>
              </a:rPr>
              <a:t>•    To m</a:t>
            </a:r>
            <a:r>
              <a:rPr lang="hu-HU" altLang="es-ES" sz="1600">
                <a:solidFill>
                  <a:srgbClr val="77C597"/>
                </a:solidFill>
              </a:rPr>
              <a:t>aximize</a:t>
            </a:r>
            <a:r>
              <a:rPr lang="hu-HU" altLang="es-ES" sz="1600">
                <a:solidFill>
                  <a:srgbClr val="31363D"/>
                </a:solidFill>
              </a:rPr>
              <a:t> performance</a:t>
            </a:r>
            <a:endParaRPr lang="en-GB" altLang="es-ES" sz="1600">
              <a:solidFill>
                <a:srgbClr val="31363D"/>
              </a:solidFill>
            </a:endParaRPr>
          </a:p>
          <a:p>
            <a:pPr algn="just" eaLnBrk="1" hangingPunct="1">
              <a:lnSpc>
                <a:spcPts val="2213"/>
              </a:lnSpc>
            </a:pPr>
            <a:r>
              <a:rPr lang="en-GB" altLang="es-ES" sz="1600">
                <a:solidFill>
                  <a:srgbClr val="77C597"/>
                </a:solidFill>
              </a:rPr>
              <a:t>•    To </a:t>
            </a:r>
            <a:r>
              <a:rPr lang="hu-HU" altLang="es-ES" sz="1600">
                <a:solidFill>
                  <a:srgbClr val="77C597"/>
                </a:solidFill>
              </a:rPr>
              <a:t>compare </a:t>
            </a:r>
            <a:r>
              <a:rPr lang="hu-HU" altLang="es-ES" sz="1600">
                <a:solidFill>
                  <a:srgbClr val="31363D"/>
                </a:solidFill>
              </a:rPr>
              <a:t>the philosophically different approaches</a:t>
            </a:r>
            <a:endParaRPr lang="en-GB" altLang="es-ES" sz="1600">
              <a:solidFill>
                <a:srgbClr val="31363D"/>
              </a:solidFill>
            </a:endParaRPr>
          </a:p>
        </p:txBody>
      </p:sp>
      <p:sp>
        <p:nvSpPr>
          <p:cNvPr id="4102" name="Rectangle 9"/>
          <p:cNvSpPr>
            <a:spLocks noChangeArrowheads="1"/>
          </p:cNvSpPr>
          <p:nvPr/>
        </p:nvSpPr>
        <p:spPr bwMode="auto">
          <a:xfrm>
            <a:off x="4797425" y="6297613"/>
            <a:ext cx="4046538" cy="381000"/>
          </a:xfrm>
          <a:prstGeom prst="rect">
            <a:avLst/>
          </a:prstGeom>
          <a:solidFill>
            <a:srgbClr val="81C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700"/>
              </a:lnSpc>
            </a:pPr>
            <a:r>
              <a:rPr lang="hu-HU" altLang="es-ES" sz="1400" i="1">
                <a:solidFill>
                  <a:srgbClr val="31363D"/>
                </a:solidFill>
              </a:rPr>
              <a:t>Distribution of ages and performance of a classifier</a:t>
            </a:r>
            <a:endParaRPr lang="en-US" altLang="es-ES" sz="1400" i="1">
              <a:solidFill>
                <a:srgbClr val="31363D"/>
              </a:solidFill>
            </a:endParaRPr>
          </a:p>
        </p:txBody>
      </p:sp>
      <p:sp>
        <p:nvSpPr>
          <p:cNvPr id="15" name="Rectangle 11">
            <a:extLst/>
          </p:cNvPr>
          <p:cNvSpPr/>
          <p:nvPr/>
        </p:nvSpPr>
        <p:spPr>
          <a:xfrm>
            <a:off x="7516813" y="1082675"/>
            <a:ext cx="542925" cy="5762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800" dirty="0"/>
              <a:t>Industrial Sector</a:t>
            </a:r>
          </a:p>
        </p:txBody>
      </p:sp>
      <p:sp>
        <p:nvSpPr>
          <p:cNvPr id="16" name="Rectangle 11">
            <a:extLst/>
          </p:cNvPr>
          <p:cNvSpPr/>
          <p:nvPr/>
        </p:nvSpPr>
        <p:spPr>
          <a:xfrm>
            <a:off x="8304213" y="1084263"/>
            <a:ext cx="539750" cy="5762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sz="800"/>
              <a:t>Industrial  Challenge</a:t>
            </a:r>
            <a:endParaRPr lang="es-ES" sz="800" dirty="0"/>
          </a:p>
        </p:txBody>
      </p:sp>
      <p:sp>
        <p:nvSpPr>
          <p:cNvPr id="13" name="Rectangle 12">
            <a:extLst/>
          </p:cNvPr>
          <p:cNvSpPr/>
          <p:nvPr/>
        </p:nvSpPr>
        <p:spPr>
          <a:xfrm>
            <a:off x="7304088" y="204788"/>
            <a:ext cx="1692275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/>
              <a:t>National</a:t>
            </a:r>
            <a:r>
              <a:rPr lang="es-ES" dirty="0"/>
              <a:t> Network Logo</a:t>
            </a:r>
          </a:p>
        </p:txBody>
      </p:sp>
      <p:sp>
        <p:nvSpPr>
          <p:cNvPr id="4106" name="28 CuadroTexto"/>
          <p:cNvSpPr txBox="1">
            <a:spLocks noChangeArrowheads="1"/>
          </p:cNvSpPr>
          <p:nvPr/>
        </p:nvSpPr>
        <p:spPr bwMode="auto">
          <a:xfrm>
            <a:off x="1408113" y="119063"/>
            <a:ext cx="5895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u-HU" altLang="es-ES" sz="2600">
                <a:solidFill>
                  <a:srgbClr val="31363D"/>
                </a:solidFill>
              </a:rPr>
              <a:t>Modelling in evidence-based medicine</a:t>
            </a:r>
            <a:endParaRPr lang="es-ES" altLang="es-ES" sz="2600">
              <a:solidFill>
                <a:srgbClr val="31363D"/>
              </a:solidFill>
            </a:endParaRPr>
          </a:p>
        </p:txBody>
      </p:sp>
      <p:pic>
        <p:nvPicPr>
          <p:cNvPr id="4107" name="Kép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8" y="3468688"/>
            <a:ext cx="4132262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Kép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1750" y="2954338"/>
            <a:ext cx="3748088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bject 3"/>
          <p:cNvSpPr>
            <a:spLocks noChangeArrowheads="1"/>
          </p:cNvSpPr>
          <p:nvPr/>
        </p:nvSpPr>
        <p:spPr bwMode="auto">
          <a:xfrm>
            <a:off x="-9525" y="130175"/>
            <a:ext cx="9144000" cy="7921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 altLang="es-ES"/>
          </a:p>
        </p:txBody>
      </p:sp>
      <p:pic>
        <p:nvPicPr>
          <p:cNvPr id="5123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52400"/>
            <a:ext cx="12319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268288" y="1355725"/>
            <a:ext cx="5632450" cy="21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358775" indent="-3683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2313"/>
              </a:spcAft>
            </a:pPr>
            <a:r>
              <a:rPr lang="en-US" altLang="es-ES" sz="1600" b="1">
                <a:solidFill>
                  <a:srgbClr val="31363D"/>
                </a:solidFill>
              </a:rPr>
              <a:t>Mathematical and computational methods and techniques applied</a:t>
            </a:r>
          </a:p>
        </p:txBody>
      </p:sp>
      <p:sp>
        <p:nvSpPr>
          <p:cNvPr id="5125" name="Rectangle 7"/>
          <p:cNvSpPr>
            <a:spLocks noChangeArrowheads="1"/>
          </p:cNvSpPr>
          <p:nvPr/>
        </p:nvSpPr>
        <p:spPr bwMode="auto">
          <a:xfrm>
            <a:off x="258763" y="1954213"/>
            <a:ext cx="8540750" cy="224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368300" indent="-3683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ts val="2313"/>
              </a:spcBef>
              <a:buClr>
                <a:srgbClr val="81C191"/>
              </a:buClr>
              <a:buFont typeface="Calibri" panose="020F0502020204030204" pitchFamily="34" charset="0"/>
              <a:buChar char="•"/>
            </a:pPr>
            <a:r>
              <a:rPr lang="hu-HU" altLang="es-ES" sz="1600">
                <a:solidFill>
                  <a:srgbClr val="77C597"/>
                </a:solidFill>
              </a:rPr>
              <a:t>Three methods were compared </a:t>
            </a:r>
            <a:r>
              <a:rPr lang="hu-HU" altLang="es-ES" sz="1600">
                <a:solidFill>
                  <a:srgbClr val="333333"/>
                </a:solidFill>
              </a:rPr>
              <a:t>in predicting 30-day and 1-year mortality after suffering acute myocardial infarction (heart attack)</a:t>
            </a:r>
            <a:r>
              <a:rPr lang="en-US" altLang="es-ES" sz="1600">
                <a:solidFill>
                  <a:srgbClr val="31363C"/>
                </a:solidFill>
              </a:rPr>
              <a:t> </a:t>
            </a:r>
          </a:p>
          <a:p>
            <a:pPr eaLnBrk="1" hangingPunct="1">
              <a:spcBef>
                <a:spcPts val="2313"/>
              </a:spcBef>
              <a:buClr>
                <a:srgbClr val="81C191"/>
              </a:buClr>
              <a:buFont typeface="Calibri" panose="020F0502020204030204" pitchFamily="34" charset="0"/>
              <a:buChar char="•"/>
            </a:pPr>
            <a:r>
              <a:rPr lang="hu-HU" altLang="es-ES" sz="1600">
                <a:solidFill>
                  <a:srgbClr val="333333"/>
                </a:solidFill>
              </a:rPr>
              <a:t>The </a:t>
            </a:r>
            <a:r>
              <a:rPr lang="hu-HU" altLang="es-ES" sz="1600">
                <a:solidFill>
                  <a:srgbClr val="77C597"/>
                </a:solidFill>
              </a:rPr>
              <a:t>large, nationwide database </a:t>
            </a:r>
            <a:r>
              <a:rPr lang="hu-HU" altLang="es-ES" sz="1600">
                <a:solidFill>
                  <a:srgbClr val="333333"/>
                </a:solidFill>
              </a:rPr>
              <a:t>of the Hungarian Myocardial Infarction Registry (HUMIR) was used, with more than 47,000 patients included</a:t>
            </a:r>
            <a:endParaRPr lang="en-US" altLang="es-ES" sz="1600">
              <a:solidFill>
                <a:srgbClr val="77C597"/>
              </a:solidFill>
            </a:endParaRPr>
          </a:p>
          <a:p>
            <a:pPr eaLnBrk="1" hangingPunct="1">
              <a:spcBef>
                <a:spcPts val="2313"/>
              </a:spcBef>
              <a:buClr>
                <a:srgbClr val="81C191"/>
              </a:buClr>
              <a:buFont typeface="Calibri" panose="020F0502020204030204" pitchFamily="34" charset="0"/>
              <a:buChar char="•"/>
            </a:pPr>
            <a:r>
              <a:rPr lang="hu-HU" altLang="es-ES" sz="1600">
                <a:solidFill>
                  <a:srgbClr val="77C597"/>
                </a:solidFill>
              </a:rPr>
              <a:t>Logistic regression </a:t>
            </a:r>
            <a:r>
              <a:rPr lang="hu-HU" altLang="es-ES" sz="1600">
                <a:solidFill>
                  <a:srgbClr val="333333"/>
                </a:solidFill>
              </a:rPr>
              <a:t>on the one hand, and </a:t>
            </a:r>
            <a:r>
              <a:rPr lang="hu-HU" altLang="es-ES" sz="1600">
                <a:solidFill>
                  <a:srgbClr val="77C597"/>
                </a:solidFill>
              </a:rPr>
              <a:t>decision</a:t>
            </a:r>
            <a:br>
              <a:rPr lang="hu-HU" altLang="es-ES" sz="1600">
                <a:solidFill>
                  <a:srgbClr val="77C597"/>
                </a:solidFill>
              </a:rPr>
            </a:br>
            <a:r>
              <a:rPr lang="hu-HU" altLang="es-ES" sz="1600">
                <a:solidFill>
                  <a:srgbClr val="77C597"/>
                </a:solidFill>
              </a:rPr>
              <a:t>trees</a:t>
            </a:r>
            <a:r>
              <a:rPr lang="hu-HU" altLang="es-ES" sz="1600">
                <a:solidFill>
                  <a:srgbClr val="333333"/>
                </a:solidFill>
              </a:rPr>
              <a:t> and </a:t>
            </a:r>
            <a:r>
              <a:rPr lang="hu-HU" altLang="es-ES" sz="1600">
                <a:solidFill>
                  <a:srgbClr val="77C597"/>
                </a:solidFill>
              </a:rPr>
              <a:t>neural networks </a:t>
            </a:r>
            <a:r>
              <a:rPr lang="hu-HU" altLang="es-ES" sz="1600">
                <a:solidFill>
                  <a:srgbClr val="333333"/>
                </a:solidFill>
              </a:rPr>
              <a:t>on the other were used</a:t>
            </a:r>
            <a:endParaRPr lang="en-US" altLang="es-ES" sz="1600">
              <a:solidFill>
                <a:srgbClr val="81C191"/>
              </a:solidFill>
            </a:endParaRP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1065213" y="6172200"/>
            <a:ext cx="2501900" cy="407988"/>
          </a:xfrm>
          <a:prstGeom prst="rect">
            <a:avLst/>
          </a:prstGeom>
          <a:solidFill>
            <a:srgbClr val="81C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675"/>
              </a:lnSpc>
            </a:pPr>
            <a:r>
              <a:rPr lang="hu-HU" altLang="es-ES" sz="1400" i="1">
                <a:solidFill>
                  <a:srgbClr val="31363C"/>
                </a:solidFill>
              </a:rPr>
              <a:t>Difference between methods</a:t>
            </a:r>
            <a:endParaRPr lang="en-US" altLang="es-ES" sz="1400" i="1">
              <a:solidFill>
                <a:srgbClr val="31363C"/>
              </a:solidFill>
            </a:endParaRPr>
          </a:p>
        </p:txBody>
      </p:sp>
      <p:sp>
        <p:nvSpPr>
          <p:cNvPr id="5127" name="Rectangle 8"/>
          <p:cNvSpPr>
            <a:spLocks noChangeArrowheads="1"/>
          </p:cNvSpPr>
          <p:nvPr/>
        </p:nvSpPr>
        <p:spPr bwMode="auto">
          <a:xfrm>
            <a:off x="5622925" y="6172200"/>
            <a:ext cx="2501900" cy="407988"/>
          </a:xfrm>
          <a:prstGeom prst="rect">
            <a:avLst/>
          </a:prstGeom>
          <a:solidFill>
            <a:srgbClr val="81C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675"/>
              </a:lnSpc>
            </a:pPr>
            <a:r>
              <a:rPr lang="hu-HU" altLang="es-ES" sz="1400" i="1">
                <a:solidFill>
                  <a:srgbClr val="31363C"/>
                </a:solidFill>
              </a:rPr>
              <a:t>Scatterplot of performance metrics</a:t>
            </a:r>
            <a:endParaRPr lang="en-US" altLang="es-ES" sz="1400" i="1">
              <a:solidFill>
                <a:srgbClr val="31363C"/>
              </a:solidFill>
            </a:endParaRPr>
          </a:p>
        </p:txBody>
      </p:sp>
      <p:sp>
        <p:nvSpPr>
          <p:cNvPr id="13" name="Rectangle 12">
            <a:extLst/>
          </p:cNvPr>
          <p:cNvSpPr/>
          <p:nvPr/>
        </p:nvSpPr>
        <p:spPr>
          <a:xfrm>
            <a:off x="7304088" y="204788"/>
            <a:ext cx="1692275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/>
              <a:t>National</a:t>
            </a:r>
            <a:r>
              <a:rPr lang="es-ES" dirty="0"/>
              <a:t> Network Logo</a:t>
            </a:r>
          </a:p>
        </p:txBody>
      </p:sp>
      <p:sp>
        <p:nvSpPr>
          <p:cNvPr id="5129" name="28 CuadroTexto"/>
          <p:cNvSpPr txBox="1">
            <a:spLocks noChangeArrowheads="1"/>
          </p:cNvSpPr>
          <p:nvPr/>
        </p:nvSpPr>
        <p:spPr bwMode="auto">
          <a:xfrm>
            <a:off x="1408113" y="119063"/>
            <a:ext cx="5895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u-HU" altLang="es-ES" sz="2600">
                <a:solidFill>
                  <a:srgbClr val="31363D"/>
                </a:solidFill>
              </a:rPr>
              <a:t>Modelling in evidence-based medicine</a:t>
            </a:r>
            <a:endParaRPr lang="es-ES" altLang="es-ES" sz="2600">
              <a:solidFill>
                <a:srgbClr val="31363D"/>
              </a:solidFill>
            </a:endParaRPr>
          </a:p>
        </p:txBody>
      </p:sp>
      <p:pic>
        <p:nvPicPr>
          <p:cNvPr id="5130" name="Kép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4202113"/>
            <a:ext cx="3795712" cy="189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Kép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13" y="3251200"/>
            <a:ext cx="3340100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bject 3"/>
          <p:cNvSpPr>
            <a:spLocks noChangeArrowheads="1"/>
          </p:cNvSpPr>
          <p:nvPr/>
        </p:nvSpPr>
        <p:spPr bwMode="auto">
          <a:xfrm>
            <a:off x="-9525" y="130175"/>
            <a:ext cx="9144000" cy="7921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s-ES" altLang="es-ES"/>
          </a:p>
        </p:txBody>
      </p:sp>
      <p:pic>
        <p:nvPicPr>
          <p:cNvPr id="6147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52400"/>
            <a:ext cx="1231900" cy="72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Rectangle 6">
            <a:extLst/>
          </p:cNvPr>
          <p:cNvSpPr>
            <a:spLocks noChangeArrowheads="1"/>
          </p:cNvSpPr>
          <p:nvPr/>
        </p:nvSpPr>
        <p:spPr bwMode="auto">
          <a:xfrm>
            <a:off x="1408113" y="5654675"/>
            <a:ext cx="6016625" cy="657225"/>
          </a:xfrm>
          <a:prstGeom prst="rect">
            <a:avLst/>
          </a:prstGeom>
          <a:gradFill flip="none" rotWithShape="1">
            <a:gsLst>
              <a:gs pos="15000">
                <a:srgbClr val="81C191">
                  <a:tint val="66000"/>
                  <a:satMod val="160000"/>
                </a:srgbClr>
              </a:gs>
              <a:gs pos="50000">
                <a:srgbClr val="81C191">
                  <a:tint val="44500"/>
                  <a:satMod val="160000"/>
                </a:srgbClr>
              </a:gs>
              <a:gs pos="100000">
                <a:srgbClr val="81C191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76200">
            <a:noFill/>
          </a:ln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375"/>
              </a:lnSpc>
              <a:defRPr/>
            </a:pPr>
            <a:r>
              <a:rPr lang="hu-HU" sz="2000" dirty="0" err="1" smtClean="0">
                <a:solidFill>
                  <a:srgbClr val="31363D"/>
                </a:solidFill>
              </a:rPr>
              <a:t>Information</a:t>
            </a:r>
            <a:r>
              <a:rPr lang="hu-HU" sz="2000" dirty="0" smtClean="0">
                <a:solidFill>
                  <a:srgbClr val="31363D"/>
                </a:solidFill>
              </a:rPr>
              <a:t> is </a:t>
            </a:r>
            <a:r>
              <a:rPr lang="hu-HU" sz="2000" dirty="0" err="1" smtClean="0">
                <a:solidFill>
                  <a:srgbClr val="31363D"/>
                </a:solidFill>
              </a:rPr>
              <a:t>obtained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on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how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to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statistically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predict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survival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after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infarction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to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achieve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the</a:t>
            </a:r>
            <a:r>
              <a:rPr lang="hu-HU" sz="2000" dirty="0" smtClean="0">
                <a:solidFill>
                  <a:srgbClr val="31363D"/>
                </a:solidFill>
              </a:rPr>
              <a:t> </a:t>
            </a:r>
            <a:r>
              <a:rPr lang="hu-HU" sz="2000" dirty="0" err="1" smtClean="0">
                <a:solidFill>
                  <a:srgbClr val="31363D"/>
                </a:solidFill>
              </a:rPr>
              <a:t>best</a:t>
            </a:r>
            <a:r>
              <a:rPr lang="hu-HU" sz="2000" dirty="0" smtClean="0">
                <a:solidFill>
                  <a:srgbClr val="31363D"/>
                </a:solidFill>
              </a:rPr>
              <a:t> performance.</a:t>
            </a:r>
            <a:endParaRPr lang="en-US" altLang="es-ES" sz="2000" dirty="0">
              <a:solidFill>
                <a:srgbClr val="31363D"/>
              </a:solidFill>
            </a:endParaRPr>
          </a:p>
        </p:txBody>
      </p:sp>
      <p:sp>
        <p:nvSpPr>
          <p:cNvPr id="2" name="Rectangle 1">
            <a:extLst/>
          </p:cNvPr>
          <p:cNvSpPr/>
          <p:nvPr/>
        </p:nvSpPr>
        <p:spPr>
          <a:xfrm>
            <a:off x="457200" y="1131888"/>
            <a:ext cx="3797300" cy="6953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 err="1">
                <a:solidFill>
                  <a:srgbClr val="31363D"/>
                </a:solidFill>
              </a:rPr>
              <a:t>Results</a:t>
            </a:r>
            <a:r>
              <a:rPr lang="es-ES" b="1" dirty="0">
                <a:solidFill>
                  <a:srgbClr val="31363D"/>
                </a:solidFill>
              </a:rPr>
              <a:t> &amp; </a:t>
            </a:r>
            <a:r>
              <a:rPr lang="es-ES" b="1" dirty="0" err="1">
                <a:solidFill>
                  <a:srgbClr val="31363D"/>
                </a:solidFill>
              </a:rPr>
              <a:t>Benefits</a:t>
            </a:r>
            <a:r>
              <a:rPr lang="es-ES" b="1" dirty="0">
                <a:solidFill>
                  <a:srgbClr val="31363D"/>
                </a:solidFill>
              </a:rPr>
              <a:t> to </a:t>
            </a:r>
            <a:r>
              <a:rPr lang="es-ES" b="1" dirty="0" err="1">
                <a:solidFill>
                  <a:srgbClr val="31363D"/>
                </a:solidFill>
              </a:rPr>
              <a:t>the</a:t>
            </a:r>
            <a:r>
              <a:rPr lang="es-ES" b="1" dirty="0">
                <a:solidFill>
                  <a:srgbClr val="31363D"/>
                </a:solidFill>
              </a:rPr>
              <a:t> </a:t>
            </a:r>
            <a:r>
              <a:rPr lang="es-ES" b="1" dirty="0" err="1">
                <a:solidFill>
                  <a:srgbClr val="31363D"/>
                </a:solidFill>
              </a:rPr>
              <a:t>company</a:t>
            </a:r>
            <a:r>
              <a:rPr lang="es-ES" b="1" dirty="0">
                <a:solidFill>
                  <a:srgbClr val="31363D"/>
                </a:solidFill>
              </a:rPr>
              <a:t> </a:t>
            </a:r>
          </a:p>
        </p:txBody>
      </p:sp>
      <p:sp>
        <p:nvSpPr>
          <p:cNvPr id="5" name="Rectangle 4">
            <a:extLst/>
          </p:cNvPr>
          <p:cNvSpPr/>
          <p:nvPr/>
        </p:nvSpPr>
        <p:spPr>
          <a:xfrm>
            <a:off x="417513" y="1617663"/>
            <a:ext cx="4279900" cy="313213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marL="285750" indent="-285750">
              <a:buClr>
                <a:srgbClr val="81C191"/>
              </a:buClr>
              <a:buFont typeface="Arial" panose="020B0604020202020204" pitchFamily="34" charset="0"/>
              <a:buChar char="•"/>
              <a:defRPr/>
            </a:pPr>
            <a:r>
              <a:rPr lang="es-ES" sz="1600" dirty="0" err="1">
                <a:solidFill>
                  <a:srgbClr val="31363D"/>
                </a:solidFill>
              </a:rPr>
              <a:t>Results</a:t>
            </a:r>
            <a:endParaRPr lang="es-ES" sz="1600" dirty="0">
              <a:solidFill>
                <a:srgbClr val="31363D"/>
              </a:solidFill>
            </a:endParaRPr>
          </a:p>
          <a:p>
            <a:pPr>
              <a:defRPr/>
            </a:pPr>
            <a:r>
              <a:rPr lang="es-ES" sz="1600" dirty="0"/>
              <a:t>.</a:t>
            </a:r>
            <a:r>
              <a:rPr lang="hu-HU" sz="1600" dirty="0"/>
              <a:t> </a:t>
            </a:r>
            <a:r>
              <a:rPr lang="hu-HU" sz="1600" dirty="0" err="1"/>
              <a:t>Machine</a:t>
            </a:r>
            <a:r>
              <a:rPr lang="hu-HU" sz="1600" dirty="0"/>
              <a:t> </a:t>
            </a:r>
            <a:r>
              <a:rPr lang="hu-HU" sz="1600" dirty="0" err="1"/>
              <a:t>learning</a:t>
            </a:r>
            <a:r>
              <a:rPr lang="hu-HU" sz="1600" dirty="0"/>
              <a:t> </a:t>
            </a:r>
            <a:r>
              <a:rPr lang="hu-HU" sz="1600" dirty="0" err="1"/>
              <a:t>methods</a:t>
            </a:r>
            <a:r>
              <a:rPr lang="hu-HU" sz="1600" dirty="0"/>
              <a:t> </a:t>
            </a:r>
            <a:r>
              <a:rPr lang="hu-HU" sz="1600" dirty="0" err="1">
                <a:solidFill>
                  <a:srgbClr val="77C597"/>
                </a:solidFill>
              </a:rPr>
              <a:t>couldn’t</a:t>
            </a:r>
            <a:r>
              <a:rPr lang="hu-HU" sz="1600" dirty="0">
                <a:solidFill>
                  <a:srgbClr val="77C597"/>
                </a:solidFill>
              </a:rPr>
              <a:t> </a:t>
            </a:r>
            <a:r>
              <a:rPr lang="hu-HU" sz="1600" dirty="0" err="1">
                <a:solidFill>
                  <a:srgbClr val="77C597"/>
                </a:solidFill>
              </a:rPr>
              <a:t>outperform</a:t>
            </a:r>
            <a:r>
              <a:rPr lang="hu-HU" sz="1600" dirty="0">
                <a:solidFill>
                  <a:srgbClr val="77C597"/>
                </a:solidFill>
              </a:rPr>
              <a:t> </a:t>
            </a:r>
            <a:r>
              <a:rPr lang="hu-HU" sz="1600" dirty="0" err="1"/>
              <a:t>logistic</a:t>
            </a:r>
            <a:r>
              <a:rPr lang="hu-HU" sz="1600" dirty="0"/>
              <a:t> </a:t>
            </a:r>
            <a:r>
              <a:rPr lang="hu-HU" sz="1600" dirty="0" err="1"/>
              <a:t>regression</a:t>
            </a:r>
            <a:endParaRPr lang="es-ES" sz="1600" dirty="0"/>
          </a:p>
          <a:p>
            <a:pPr>
              <a:defRPr/>
            </a:pPr>
            <a:r>
              <a:rPr lang="es-ES" sz="1600" dirty="0"/>
              <a:t>.</a:t>
            </a:r>
            <a:r>
              <a:rPr lang="hu-HU" sz="1600" dirty="0"/>
              <a:t> </a:t>
            </a:r>
            <a:r>
              <a:rPr lang="hu-HU" sz="1600" dirty="0" err="1"/>
              <a:t>Neural</a:t>
            </a:r>
            <a:r>
              <a:rPr lang="hu-HU" sz="1600" dirty="0"/>
              <a:t> </a:t>
            </a:r>
            <a:r>
              <a:rPr lang="hu-HU" sz="1600" dirty="0" err="1"/>
              <a:t>network</a:t>
            </a:r>
            <a:r>
              <a:rPr lang="hu-HU" sz="1600" dirty="0"/>
              <a:t> </a:t>
            </a:r>
            <a:r>
              <a:rPr lang="hu-HU" sz="1600" dirty="0" err="1"/>
              <a:t>was</a:t>
            </a:r>
            <a:r>
              <a:rPr lang="hu-HU" sz="1600" dirty="0"/>
              <a:t> </a:t>
            </a:r>
            <a:r>
              <a:rPr lang="hu-HU" sz="1600" dirty="0" err="1"/>
              <a:t>on</a:t>
            </a:r>
            <a:r>
              <a:rPr lang="hu-HU" sz="1600" dirty="0"/>
              <a:t> par </a:t>
            </a:r>
            <a:r>
              <a:rPr lang="hu-HU" sz="1600" dirty="0" err="1"/>
              <a:t>with</a:t>
            </a:r>
            <a:r>
              <a:rPr lang="hu-HU" sz="1600" dirty="0"/>
              <a:t> </a:t>
            </a:r>
            <a:r>
              <a:rPr lang="hu-HU" sz="1600" dirty="0" err="1"/>
              <a:t>regression</a:t>
            </a:r>
            <a:endParaRPr lang="es-ES" sz="1600" dirty="0"/>
          </a:p>
          <a:p>
            <a:pPr>
              <a:defRPr/>
            </a:pPr>
            <a:r>
              <a:rPr lang="es-ES" sz="1600" dirty="0"/>
              <a:t>.</a:t>
            </a:r>
            <a:r>
              <a:rPr lang="hu-HU" sz="1600" dirty="0"/>
              <a:t> </a:t>
            </a:r>
            <a:r>
              <a:rPr lang="hu-HU" sz="1600" dirty="0" err="1"/>
              <a:t>They</a:t>
            </a:r>
            <a:r>
              <a:rPr lang="hu-HU" sz="1600" dirty="0"/>
              <a:t> </a:t>
            </a:r>
            <a:r>
              <a:rPr lang="hu-HU" sz="1600" dirty="0" err="1"/>
              <a:t>both</a:t>
            </a:r>
            <a:r>
              <a:rPr lang="hu-HU" sz="1600" dirty="0"/>
              <a:t> </a:t>
            </a:r>
            <a:r>
              <a:rPr lang="hu-HU" sz="1600" dirty="0" err="1"/>
              <a:t>outperformed</a:t>
            </a:r>
            <a:r>
              <a:rPr lang="hu-HU" sz="1600" dirty="0"/>
              <a:t> </a:t>
            </a:r>
            <a:r>
              <a:rPr lang="hu-HU" sz="1600" dirty="0" err="1"/>
              <a:t>decision</a:t>
            </a:r>
            <a:r>
              <a:rPr lang="hu-HU" sz="1600" dirty="0"/>
              <a:t> </a:t>
            </a:r>
            <a:r>
              <a:rPr lang="hu-HU" sz="1600" dirty="0" err="1"/>
              <a:t>trees</a:t>
            </a:r>
            <a:endParaRPr lang="es-ES" sz="1600" dirty="0"/>
          </a:p>
          <a:p>
            <a:pPr marL="285750" indent="-285750">
              <a:buClr>
                <a:srgbClr val="81C191"/>
              </a:buClr>
              <a:buFont typeface="Arial" panose="020B0604020202020204" pitchFamily="34" charset="0"/>
              <a:buChar char="•"/>
              <a:defRPr/>
            </a:pPr>
            <a:r>
              <a:rPr lang="es-ES" sz="1600" dirty="0" err="1">
                <a:solidFill>
                  <a:srgbClr val="31363D"/>
                </a:solidFill>
              </a:rPr>
              <a:t>Benefits</a:t>
            </a:r>
            <a:endParaRPr lang="es-ES" sz="1600" dirty="0">
              <a:solidFill>
                <a:srgbClr val="31363D"/>
              </a:solidFill>
            </a:endParaRPr>
          </a:p>
          <a:p>
            <a:pPr>
              <a:buClr>
                <a:srgbClr val="81C191"/>
              </a:buClr>
              <a:defRPr/>
            </a:pPr>
            <a:r>
              <a:rPr lang="es-ES" sz="1600" dirty="0"/>
              <a:t>.</a:t>
            </a:r>
            <a:r>
              <a:rPr lang="hu-HU" sz="1600" dirty="0"/>
              <a:t> </a:t>
            </a:r>
            <a:r>
              <a:rPr lang="hu-HU" sz="1600" dirty="0" err="1"/>
              <a:t>Results</a:t>
            </a:r>
            <a:r>
              <a:rPr lang="hu-HU" sz="1600" dirty="0"/>
              <a:t> </a:t>
            </a:r>
            <a:r>
              <a:rPr lang="hu-HU" sz="1600" dirty="0" err="1"/>
              <a:t>that</a:t>
            </a:r>
            <a:r>
              <a:rPr lang="hu-HU" sz="1600" dirty="0"/>
              <a:t> </a:t>
            </a:r>
            <a:r>
              <a:rPr lang="hu-HU" sz="1600" dirty="0" err="1"/>
              <a:t>can</a:t>
            </a:r>
            <a:r>
              <a:rPr lang="hu-HU" sz="1600" dirty="0"/>
              <a:t> </a:t>
            </a:r>
            <a:r>
              <a:rPr lang="hu-HU" sz="1600" dirty="0" err="1">
                <a:solidFill>
                  <a:srgbClr val="77C597"/>
                </a:solidFill>
              </a:rPr>
              <a:t>guide</a:t>
            </a:r>
            <a:r>
              <a:rPr lang="hu-HU" sz="1600" dirty="0">
                <a:solidFill>
                  <a:srgbClr val="77C597"/>
                </a:solidFill>
              </a:rPr>
              <a:t> </a:t>
            </a:r>
            <a:r>
              <a:rPr lang="hu-HU" sz="1600" dirty="0" err="1">
                <a:solidFill>
                  <a:srgbClr val="77C597"/>
                </a:solidFill>
              </a:rPr>
              <a:t>researchers</a:t>
            </a:r>
            <a:r>
              <a:rPr lang="hu-HU" sz="1600" dirty="0">
                <a:solidFill>
                  <a:srgbClr val="77C597"/>
                </a:solidFill>
              </a:rPr>
              <a:t> </a:t>
            </a:r>
            <a:r>
              <a:rPr lang="hu-HU" sz="1600" dirty="0" err="1"/>
              <a:t>in</a:t>
            </a:r>
            <a:r>
              <a:rPr lang="hu-HU" sz="1600" dirty="0"/>
              <a:t> </a:t>
            </a:r>
            <a:r>
              <a:rPr lang="hu-HU" sz="1600" dirty="0" err="1"/>
              <a:t>optimal</a:t>
            </a:r>
            <a:r>
              <a:rPr lang="hu-HU" sz="1600" dirty="0"/>
              <a:t> </a:t>
            </a:r>
            <a:r>
              <a:rPr lang="hu-HU" sz="1600" dirty="0" err="1"/>
              <a:t>selection</a:t>
            </a:r>
            <a:r>
              <a:rPr lang="hu-HU" sz="1600" dirty="0"/>
              <a:t> of </a:t>
            </a:r>
            <a:r>
              <a:rPr lang="hu-HU" sz="1600" dirty="0" err="1"/>
              <a:t>prediction</a:t>
            </a:r>
            <a:r>
              <a:rPr lang="hu-HU" sz="1600" dirty="0"/>
              <a:t> </a:t>
            </a:r>
            <a:r>
              <a:rPr lang="hu-HU" sz="1600" dirty="0" err="1"/>
              <a:t>tools</a:t>
            </a:r>
            <a:endParaRPr lang="es-ES" sz="1600" dirty="0"/>
          </a:p>
          <a:p>
            <a:pPr>
              <a:defRPr/>
            </a:pPr>
            <a:r>
              <a:rPr lang="es-ES" sz="1600" dirty="0"/>
              <a:t>.</a:t>
            </a:r>
            <a:r>
              <a:rPr lang="hu-HU" sz="1600" dirty="0"/>
              <a:t> General </a:t>
            </a:r>
            <a:r>
              <a:rPr lang="hu-HU" sz="1600" dirty="0" err="1">
                <a:solidFill>
                  <a:srgbClr val="77C597"/>
                </a:solidFill>
              </a:rPr>
              <a:t>knowledge</a:t>
            </a:r>
            <a:r>
              <a:rPr lang="hu-HU" sz="1600" dirty="0">
                <a:solidFill>
                  <a:srgbClr val="77C597"/>
                </a:solidFill>
              </a:rPr>
              <a:t> </a:t>
            </a:r>
            <a:r>
              <a:rPr lang="hu-HU" sz="1600" dirty="0" err="1"/>
              <a:t>on</a:t>
            </a:r>
            <a:r>
              <a:rPr lang="hu-HU" sz="1600" dirty="0"/>
              <a:t> </a:t>
            </a:r>
            <a:r>
              <a:rPr lang="hu-HU" sz="1600" dirty="0" err="1"/>
              <a:t>how</a:t>
            </a:r>
            <a:r>
              <a:rPr lang="hu-HU" sz="1600" dirty="0"/>
              <a:t> </a:t>
            </a:r>
            <a:r>
              <a:rPr lang="hu-HU" sz="1600" dirty="0" err="1"/>
              <a:t>traditional</a:t>
            </a:r>
            <a:r>
              <a:rPr lang="hu-HU" sz="1600" dirty="0"/>
              <a:t> </a:t>
            </a:r>
            <a:r>
              <a:rPr lang="hu-HU" sz="1600" dirty="0" err="1"/>
              <a:t>tools</a:t>
            </a:r>
            <a:r>
              <a:rPr lang="hu-HU" sz="1600" dirty="0"/>
              <a:t> </a:t>
            </a:r>
            <a:r>
              <a:rPr lang="hu-HU" sz="1600" dirty="0" err="1"/>
              <a:t>compare</a:t>
            </a:r>
            <a:r>
              <a:rPr lang="hu-HU" sz="1600" dirty="0"/>
              <a:t> </a:t>
            </a:r>
            <a:r>
              <a:rPr lang="hu-HU" sz="1600" dirty="0" err="1"/>
              <a:t>to</a:t>
            </a:r>
            <a:r>
              <a:rPr lang="hu-HU" sz="1600" dirty="0"/>
              <a:t> </a:t>
            </a:r>
            <a:r>
              <a:rPr lang="hu-HU" sz="1600" dirty="0" err="1"/>
              <a:t>machine</a:t>
            </a:r>
            <a:r>
              <a:rPr lang="hu-HU" sz="1600" dirty="0"/>
              <a:t> </a:t>
            </a:r>
            <a:r>
              <a:rPr lang="hu-HU" sz="1600" dirty="0" err="1"/>
              <a:t>learning</a:t>
            </a:r>
            <a:r>
              <a:rPr lang="hu-HU" sz="1600" dirty="0"/>
              <a:t> </a:t>
            </a:r>
            <a:r>
              <a:rPr lang="hu-HU" sz="1600" dirty="0" err="1"/>
              <a:t>solution</a:t>
            </a:r>
            <a:endParaRPr lang="es-ES" sz="1600" dirty="0"/>
          </a:p>
          <a:p>
            <a:pPr>
              <a:defRPr/>
            </a:pPr>
            <a:endParaRPr lang="es-ES" sz="1600" dirty="0"/>
          </a:p>
        </p:txBody>
      </p:sp>
      <p:sp>
        <p:nvSpPr>
          <p:cNvPr id="10" name="Rectangle 9">
            <a:extLst/>
          </p:cNvPr>
          <p:cNvSpPr/>
          <p:nvPr/>
        </p:nvSpPr>
        <p:spPr>
          <a:xfrm>
            <a:off x="7304088" y="204788"/>
            <a:ext cx="1692275" cy="6477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dirty="0" err="1"/>
              <a:t>National</a:t>
            </a:r>
            <a:r>
              <a:rPr lang="es-ES" dirty="0"/>
              <a:t> Network Logo</a:t>
            </a:r>
          </a:p>
        </p:txBody>
      </p:sp>
      <p:sp>
        <p:nvSpPr>
          <p:cNvPr id="6154" name="Rectangle 6"/>
          <p:cNvSpPr>
            <a:spLocks noChangeArrowheads="1"/>
          </p:cNvSpPr>
          <p:nvPr/>
        </p:nvSpPr>
        <p:spPr bwMode="auto">
          <a:xfrm>
            <a:off x="4918075" y="4349750"/>
            <a:ext cx="3825875" cy="347663"/>
          </a:xfrm>
          <a:prstGeom prst="rect">
            <a:avLst/>
          </a:prstGeom>
          <a:solidFill>
            <a:srgbClr val="81C1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2375"/>
              </a:lnSpc>
            </a:pPr>
            <a:r>
              <a:rPr lang="hu-HU" altLang="es-ES" sz="1400" i="1"/>
              <a:t>Detailed performance comparison</a:t>
            </a:r>
            <a:endParaRPr lang="en-US" altLang="es-ES" sz="1400" i="1"/>
          </a:p>
          <a:p>
            <a:pPr algn="just" eaLnBrk="1" hangingPunct="1">
              <a:lnSpc>
                <a:spcPts val="2375"/>
              </a:lnSpc>
            </a:pPr>
            <a:endParaRPr lang="en-US" altLang="es-ES" sz="1400" i="1"/>
          </a:p>
          <a:p>
            <a:pPr algn="just" eaLnBrk="1" hangingPunct="1">
              <a:lnSpc>
                <a:spcPts val="2375"/>
              </a:lnSpc>
            </a:pPr>
            <a:endParaRPr lang="en-US" altLang="es-ES" sz="1900"/>
          </a:p>
        </p:txBody>
      </p:sp>
      <p:sp>
        <p:nvSpPr>
          <p:cNvPr id="4" name="Corchetes 3">
            <a:extLst/>
          </p:cNvPr>
          <p:cNvSpPr/>
          <p:nvPr/>
        </p:nvSpPr>
        <p:spPr>
          <a:xfrm>
            <a:off x="1285875" y="5654675"/>
            <a:ext cx="6327775" cy="695325"/>
          </a:xfrm>
          <a:prstGeom prst="bracketPair">
            <a:avLst/>
          </a:prstGeom>
          <a:ln w="76200" cap="sq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6156" name="Gráfico 11" descr="Información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9263" y="5811838"/>
            <a:ext cx="91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157" name="Grupo 12"/>
          <p:cNvGrpSpPr>
            <a:grpSpLocks/>
          </p:cNvGrpSpPr>
          <p:nvPr/>
        </p:nvGrpSpPr>
        <p:grpSpPr bwMode="auto">
          <a:xfrm>
            <a:off x="8064500" y="4811713"/>
            <a:ext cx="914400" cy="1204912"/>
            <a:chOff x="10568208" y="7076771"/>
            <a:chExt cx="914400" cy="1204824"/>
          </a:xfrm>
        </p:grpSpPr>
        <p:pic>
          <p:nvPicPr>
            <p:cNvPr id="6160" name="Gráfico 13" descr="Engranajes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568208" y="7187888"/>
              <a:ext cx="914400" cy="914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CuadroTexto 14">
              <a:extLst/>
            </p:cNvPr>
            <p:cNvSpPr txBox="1"/>
            <p:nvPr/>
          </p:nvSpPr>
          <p:spPr>
            <a:xfrm rot="18234664">
              <a:off x="10317416" y="7375188"/>
              <a:ext cx="914333" cy="31750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400" dirty="0">
                  <a:solidFill>
                    <a:srgbClr val="887B42"/>
                  </a:solidFill>
                  <a:latin typeface="+mj-lt"/>
                  <a:ea typeface="+mj-ea"/>
                  <a:cs typeface="+mj-cs"/>
                  <a:sym typeface="Helvetica"/>
                </a:rPr>
                <a:t>Digital</a:t>
              </a:r>
            </a:p>
          </p:txBody>
        </p:sp>
        <p:sp>
          <p:nvSpPr>
            <p:cNvPr id="16" name="CuadroTexto 15">
              <a:extLst/>
            </p:cNvPr>
            <p:cNvSpPr txBox="1"/>
            <p:nvPr/>
          </p:nvSpPr>
          <p:spPr>
            <a:xfrm rot="18234664">
              <a:off x="10780173" y="7664884"/>
              <a:ext cx="914333" cy="31908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spcFirstLastPara="1" lIns="50800" tIns="50800" rIns="50800" bIns="50800" spcCol="38100" anchor="ctr">
              <a:spAutoFit/>
            </a:bodyPr>
            <a:lstStyle/>
            <a:p>
              <a:pPr algn="ctr" defTabSz="584200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1400" dirty="0">
                  <a:solidFill>
                    <a:srgbClr val="887B42"/>
                  </a:solidFill>
                </a:rPr>
                <a:t>Twin</a:t>
              </a:r>
              <a:endParaRPr lang="es-ES" sz="1400" dirty="0">
                <a:solidFill>
                  <a:srgbClr val="887B42"/>
                </a:solidFill>
                <a:latin typeface="+mj-lt"/>
                <a:ea typeface="+mj-ea"/>
                <a:cs typeface="+mj-cs"/>
                <a:sym typeface="Helvetica"/>
              </a:endParaRPr>
            </a:p>
          </p:txBody>
        </p:sp>
      </p:grpSp>
      <p:sp>
        <p:nvSpPr>
          <p:cNvPr id="6158" name="28 CuadroTexto"/>
          <p:cNvSpPr txBox="1">
            <a:spLocks noChangeArrowheads="1"/>
          </p:cNvSpPr>
          <p:nvPr/>
        </p:nvSpPr>
        <p:spPr bwMode="auto">
          <a:xfrm>
            <a:off x="1408113" y="119063"/>
            <a:ext cx="58959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hu-HU" altLang="es-ES" sz="2600">
                <a:solidFill>
                  <a:srgbClr val="31363D"/>
                </a:solidFill>
              </a:rPr>
              <a:t>Modelling in evidence-based medicine</a:t>
            </a:r>
            <a:endParaRPr lang="es-ES" altLang="es-ES" sz="2600">
              <a:solidFill>
                <a:srgbClr val="31363D"/>
              </a:solidFill>
            </a:endParaRPr>
          </a:p>
        </p:txBody>
      </p:sp>
      <p:pic>
        <p:nvPicPr>
          <p:cNvPr id="6159" name="Kép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563" y="1612900"/>
            <a:ext cx="3559175" cy="261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4717</TotalTime>
  <Words>324</Words>
  <Application>Microsoft Office PowerPoint</Application>
  <PresentationFormat>Diavetítés a képernyőre (4:3 oldalarány)</PresentationFormat>
  <Paragraphs>44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Calibri</vt:lpstr>
      <vt:lpstr>Arial</vt:lpstr>
      <vt:lpstr>Helvetica</vt:lpstr>
      <vt:lpstr>Office Theme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success stories with Industry</dc:title>
  <dc:subject/>
  <dc:creator>math-in</dc:creator>
  <cp:keywords/>
  <cp:lastModifiedBy>Melinda Krankovits</cp:lastModifiedBy>
  <cp:revision>65</cp:revision>
  <dcterms:modified xsi:type="dcterms:W3CDTF">2020-02-17T11:31:45Z</dcterms:modified>
</cp:coreProperties>
</file>