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C191"/>
    <a:srgbClr val="31363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CD10EAAB-FB32-4BFD-9381-7F33CC8BDA2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6F79DD0D-8521-4CCA-913E-9873BDF3C85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1DEF3D7-C6BD-4763-A4F2-1F0706D4E572}" type="datetimeFigureOut">
              <a:rPr lang="es-ES"/>
              <a:pPr>
                <a:defRPr/>
              </a:pPr>
              <a:t>17/02/2020</a:t>
            </a:fld>
            <a:endParaRPr lang="es-ES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DB253382-AC33-4A45-AFB5-E97C8EFF66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1650FF30-C109-4E87-AE5A-B83BCF373F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6F399B6D-4EE3-4AF2-ACED-74BB6B5A117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4DFACCB8-02D3-4379-BD27-30B3C4B29A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989083D-57F6-4D4A-9A6C-74AFAB5DEFD2}" type="slidenum">
              <a:rPr lang="es-ES" altLang="es-ES"/>
              <a:pPr>
                <a:defRPr/>
              </a:pPr>
              <a:t>‹#›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7660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s://www.eu-maths-in.eu/EUMATHSI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3">
            <a:extLst>
              <a:ext uri="{FF2B5EF4-FFF2-40B4-BE49-F238E27FC236}">
                <a16:creationId xmlns:a16="http://schemas.microsoft.com/office/drawing/2014/main" id="{0CA2BD07-8346-4747-8C88-0FCDB4B8E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115888"/>
            <a:ext cx="9144000" cy="7921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ES" alt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B79024-8021-41EC-B23F-72BE79EC2468}"/>
              </a:ext>
            </a:extLst>
          </p:cNvPr>
          <p:cNvSpPr/>
          <p:nvPr/>
        </p:nvSpPr>
        <p:spPr>
          <a:xfrm>
            <a:off x="115131" y="5514108"/>
            <a:ext cx="210312" cy="1095543"/>
          </a:xfrm>
          <a:prstGeom prst="rect">
            <a:avLst/>
          </a:prstGeom>
        </p:spPr>
        <p:txBody>
          <a:bodyPr vert="vert270" wrap="none"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dirty="0">
                <a:solidFill>
                  <a:srgbClr val="77C597"/>
                </a:solidFill>
                <a:latin typeface="Calibri"/>
              </a:rPr>
              <a:t>Company</a:t>
            </a:r>
          </a:p>
        </p:txBody>
      </p:sp>
      <p:sp>
        <p:nvSpPr>
          <p:cNvPr id="3076" name="Rectangle 7">
            <a:extLst>
              <a:ext uri="{FF2B5EF4-FFF2-40B4-BE49-F238E27FC236}">
                <a16:creationId xmlns:a16="http://schemas.microsoft.com/office/drawing/2014/main" id="{B76EFF0F-BFB4-4D45-B202-C8556C9D9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3463" y="1031875"/>
            <a:ext cx="4081462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Aft>
                <a:spcPts val="425"/>
              </a:spcAft>
            </a:pPr>
            <a:r>
              <a:rPr lang="en-US" altLang="es-ES" sz="2400" b="1" dirty="0">
                <a:solidFill>
                  <a:srgbClr val="BCBCBC"/>
                </a:solidFill>
              </a:rPr>
              <a:t>H2020 </a:t>
            </a:r>
            <a:r>
              <a:rPr lang="en-US" altLang="es-ES" sz="2000" b="1" dirty="0"/>
              <a:t>SOCIETAL CHALLENGES</a:t>
            </a:r>
          </a:p>
        </p:txBody>
      </p:sp>
      <p:sp>
        <p:nvSpPr>
          <p:cNvPr id="3077" name="Rectangle 8">
            <a:extLst>
              <a:ext uri="{FF2B5EF4-FFF2-40B4-BE49-F238E27FC236}">
                <a16:creationId xmlns:a16="http://schemas.microsoft.com/office/drawing/2014/main" id="{D5EA0681-47AA-498D-A237-A02B7C000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3" y="1768475"/>
            <a:ext cx="8743950" cy="1038225"/>
          </a:xfrm>
          <a:prstGeom prst="rect">
            <a:avLst/>
          </a:prstGeom>
          <a:gradFill rotWithShape="1">
            <a:gsLst>
              <a:gs pos="0">
                <a:srgbClr val="AFE2BB"/>
              </a:gs>
              <a:gs pos="50000">
                <a:srgbClr val="CEECD4"/>
              </a:gs>
              <a:gs pos="100000">
                <a:srgbClr val="E6F5E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s-ES" sz="1600" b="1" dirty="0">
                <a:solidFill>
                  <a:srgbClr val="31363D"/>
                </a:solidFill>
              </a:rPr>
              <a:t>The Industrial Problem</a:t>
            </a:r>
          </a:p>
          <a:p>
            <a:r>
              <a:rPr lang="en-US" altLang="es-ES" sz="1600" dirty="0" err="1">
                <a:solidFill>
                  <a:srgbClr val="31363D"/>
                </a:solidFill>
              </a:rPr>
              <a:t>Sightspot</a:t>
            </a:r>
            <a:r>
              <a:rPr lang="en-US" altLang="es-ES" sz="1600" dirty="0">
                <a:solidFill>
                  <a:srgbClr val="31363D"/>
                </a:solidFill>
              </a:rPr>
              <a:t> Network Ltd. (Hungary) was interested in optimizing the components of image processing-based medical decision support systems to improve their efficiency and accuracy.</a:t>
            </a:r>
          </a:p>
        </p:txBody>
      </p:sp>
      <p:sp>
        <p:nvSpPr>
          <p:cNvPr id="3078" name="Rectangle 9">
            <a:extLst>
              <a:ext uri="{FF2B5EF4-FFF2-40B4-BE49-F238E27FC236}">
                <a16:creationId xmlns:a16="http://schemas.microsoft.com/office/drawing/2014/main" id="{F35714FE-E6D9-400E-B298-CCDDB7E05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275" y="3532188"/>
            <a:ext cx="26320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ts val="2100"/>
              </a:spcBef>
              <a:spcAft>
                <a:spcPts val="3775"/>
              </a:spcAft>
            </a:pPr>
            <a:r>
              <a:rPr lang="en-US" altLang="es-ES" sz="2000" b="1" dirty="0"/>
              <a:t>Industrial Mathematics</a:t>
            </a:r>
            <a:endParaRPr lang="en-US" altLang="es-ES" sz="2000" b="1" dirty="0">
              <a:solidFill>
                <a:srgbClr val="77C597"/>
              </a:solidFill>
            </a:endParaRPr>
          </a:p>
        </p:txBody>
      </p:sp>
      <p:sp>
        <p:nvSpPr>
          <p:cNvPr id="3079" name="Rectangle 11">
            <a:extLst>
              <a:ext uri="{FF2B5EF4-FFF2-40B4-BE49-F238E27FC236}">
                <a16:creationId xmlns:a16="http://schemas.microsoft.com/office/drawing/2014/main" id="{8FD0B584-C9DF-492B-8CE5-CFF10A8B4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5168900"/>
            <a:ext cx="2130425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es-ES" sz="2000" b="1" dirty="0" err="1"/>
              <a:t>Sightspot</a:t>
            </a:r>
            <a:r>
              <a:rPr lang="hu-HU" altLang="es-ES" sz="2000" b="1" dirty="0"/>
              <a:t> Network Ltd.</a:t>
            </a:r>
            <a:endParaRPr lang="en-US" altLang="es-ES" sz="2000" b="1" dirty="0"/>
          </a:p>
        </p:txBody>
      </p:sp>
      <p:sp>
        <p:nvSpPr>
          <p:cNvPr id="3080" name="Rectangle 12">
            <a:extLst>
              <a:ext uri="{FF2B5EF4-FFF2-40B4-BE49-F238E27FC236}">
                <a16:creationId xmlns:a16="http://schemas.microsoft.com/office/drawing/2014/main" id="{5C1DFF1C-10B0-4B9A-9435-92E6657BB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7900" y="5271294"/>
            <a:ext cx="5130494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indent="8001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0" eaLnBrk="1" hangingPunct="1">
              <a:lnSpc>
                <a:spcPts val="2450"/>
              </a:lnSpc>
              <a:spcBef>
                <a:spcPts val="0"/>
              </a:spcBef>
            </a:pPr>
            <a:r>
              <a:rPr lang="en-US" altLang="es-ES" sz="2000" b="1" dirty="0">
                <a:solidFill>
                  <a:srgbClr val="77C597"/>
                </a:solidFill>
              </a:rPr>
              <a:t>SME that develops mobile applications and</a:t>
            </a:r>
            <a:r>
              <a:rPr lang="hu-HU" altLang="es-ES" sz="2000" b="1" dirty="0">
                <a:solidFill>
                  <a:srgbClr val="77C597"/>
                </a:solidFill>
              </a:rPr>
              <a:t> </a:t>
            </a:r>
            <a:r>
              <a:rPr lang="en-US" altLang="es-ES" sz="2000" b="1" dirty="0">
                <a:solidFill>
                  <a:srgbClr val="77C597"/>
                </a:solidFill>
              </a:rPr>
              <a:t>special purpose software solutions.</a:t>
            </a:r>
          </a:p>
        </p:txBody>
      </p:sp>
      <p:grpSp>
        <p:nvGrpSpPr>
          <p:cNvPr id="3081" name="Group 13">
            <a:extLst>
              <a:ext uri="{FF2B5EF4-FFF2-40B4-BE49-F238E27FC236}">
                <a16:creationId xmlns:a16="http://schemas.microsoft.com/office/drawing/2014/main" id="{D250ED52-A48F-41A5-9DD3-97C9FE1B0DF6}"/>
              </a:ext>
            </a:extLst>
          </p:cNvPr>
          <p:cNvGrpSpPr>
            <a:grpSpLocks/>
          </p:cNvGrpSpPr>
          <p:nvPr/>
        </p:nvGrpSpPr>
        <p:grpSpPr bwMode="auto">
          <a:xfrm>
            <a:off x="423863" y="3429000"/>
            <a:ext cx="8296275" cy="0"/>
            <a:chOff x="718" y="615"/>
            <a:chExt cx="13067" cy="2"/>
          </a:xfrm>
        </p:grpSpPr>
        <p:sp>
          <p:nvSpPr>
            <p:cNvPr id="3095" name="Freeform 14">
              <a:extLst>
                <a:ext uri="{FF2B5EF4-FFF2-40B4-BE49-F238E27FC236}">
                  <a16:creationId xmlns:a16="http://schemas.microsoft.com/office/drawing/2014/main" id="{DB256212-AF0B-4B4E-87E1-FDB00CC8A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" y="615"/>
              <a:ext cx="13067" cy="2"/>
            </a:xfrm>
            <a:custGeom>
              <a:avLst/>
              <a:gdLst>
                <a:gd name="T0" fmla="*/ 0 w 13067"/>
                <a:gd name="T1" fmla="*/ 0 h 2"/>
                <a:gd name="T2" fmla="*/ 13067 w 13067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067" h="2">
                  <a:moveTo>
                    <a:pt x="0" y="0"/>
                  </a:moveTo>
                  <a:lnTo>
                    <a:pt x="13067" y="0"/>
                  </a:lnTo>
                </a:path>
              </a:pathLst>
            </a:custGeom>
            <a:noFill/>
            <a:ln w="12700">
              <a:solidFill>
                <a:srgbClr val="77C59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3082" name="Group 15">
            <a:extLst>
              <a:ext uri="{FF2B5EF4-FFF2-40B4-BE49-F238E27FC236}">
                <a16:creationId xmlns:a16="http://schemas.microsoft.com/office/drawing/2014/main" id="{2458318D-8906-499B-AC17-289D47150417}"/>
              </a:ext>
            </a:extLst>
          </p:cNvPr>
          <p:cNvGrpSpPr>
            <a:grpSpLocks/>
          </p:cNvGrpSpPr>
          <p:nvPr/>
        </p:nvGrpSpPr>
        <p:grpSpPr bwMode="auto">
          <a:xfrm>
            <a:off x="423863" y="4991100"/>
            <a:ext cx="8296275" cy="3175"/>
            <a:chOff x="718" y="-275"/>
            <a:chExt cx="13067" cy="5"/>
          </a:xfrm>
        </p:grpSpPr>
        <p:grpSp>
          <p:nvGrpSpPr>
            <p:cNvPr id="3091" name="Group 16">
              <a:extLst>
                <a:ext uri="{FF2B5EF4-FFF2-40B4-BE49-F238E27FC236}">
                  <a16:creationId xmlns:a16="http://schemas.microsoft.com/office/drawing/2014/main" id="{F847BAFE-0EFA-4447-ADCA-249A58EF4A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8" y="-272"/>
              <a:ext cx="13067" cy="2"/>
              <a:chOff x="718" y="-272"/>
              <a:chExt cx="13067" cy="2"/>
            </a:xfrm>
          </p:grpSpPr>
          <p:sp>
            <p:nvSpPr>
              <p:cNvPr id="3094" name="Freeform 19">
                <a:extLst>
                  <a:ext uri="{FF2B5EF4-FFF2-40B4-BE49-F238E27FC236}">
                    <a16:creationId xmlns:a16="http://schemas.microsoft.com/office/drawing/2014/main" id="{D396ACF2-00EC-4787-8C2F-FF343B54B0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" y="-272"/>
                <a:ext cx="13067" cy="2"/>
              </a:xfrm>
              <a:custGeom>
                <a:avLst/>
                <a:gdLst>
                  <a:gd name="T0" fmla="*/ 0 w 13067"/>
                  <a:gd name="T1" fmla="*/ 0 h 2"/>
                  <a:gd name="T2" fmla="*/ 13067 w 13067"/>
                  <a:gd name="T3" fmla="*/ 0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067" h="2">
                    <a:moveTo>
                      <a:pt x="0" y="0"/>
                    </a:moveTo>
                    <a:lnTo>
                      <a:pt x="13067" y="0"/>
                    </a:lnTo>
                  </a:path>
                </a:pathLst>
              </a:custGeom>
              <a:noFill/>
              <a:ln w="12700">
                <a:solidFill>
                  <a:srgbClr val="9BBA5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grpSp>
          <p:nvGrpSpPr>
            <p:cNvPr id="3092" name="Group 17">
              <a:extLst>
                <a:ext uri="{FF2B5EF4-FFF2-40B4-BE49-F238E27FC236}">
                  <a16:creationId xmlns:a16="http://schemas.microsoft.com/office/drawing/2014/main" id="{F68C5CAD-4C9F-45DD-961E-F0D0909FE5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8" y="-275"/>
              <a:ext cx="12954" cy="2"/>
              <a:chOff x="718" y="-275"/>
              <a:chExt cx="12954" cy="2"/>
            </a:xfrm>
          </p:grpSpPr>
          <p:sp>
            <p:nvSpPr>
              <p:cNvPr id="3093" name="Freeform 18">
                <a:extLst>
                  <a:ext uri="{FF2B5EF4-FFF2-40B4-BE49-F238E27FC236}">
                    <a16:creationId xmlns:a16="http://schemas.microsoft.com/office/drawing/2014/main" id="{0D5311B7-119C-4860-B284-8FA2824D41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" y="-275"/>
                <a:ext cx="12954" cy="2"/>
              </a:xfrm>
              <a:custGeom>
                <a:avLst/>
                <a:gdLst>
                  <a:gd name="T0" fmla="*/ 0 w 12954"/>
                  <a:gd name="T1" fmla="*/ 0 h 2"/>
                  <a:gd name="T2" fmla="*/ 12953 w 12954"/>
                  <a:gd name="T3" fmla="*/ 0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954" h="2">
                    <a:moveTo>
                      <a:pt x="0" y="0"/>
                    </a:moveTo>
                    <a:lnTo>
                      <a:pt x="12953" y="0"/>
                    </a:lnTo>
                  </a:path>
                </a:pathLst>
              </a:custGeom>
              <a:noFill/>
              <a:ln w="12700">
                <a:solidFill>
                  <a:srgbClr val="81C19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</p:grpSp>
      <p:sp>
        <p:nvSpPr>
          <p:cNvPr id="25" name="Rectangle 5">
            <a:extLst>
              <a:ext uri="{FF2B5EF4-FFF2-40B4-BE49-F238E27FC236}">
                <a16:creationId xmlns:a16="http://schemas.microsoft.com/office/drawing/2014/main" id="{82043C83-B781-416C-8F63-0ADA9B48C7D9}"/>
              </a:ext>
            </a:extLst>
          </p:cNvPr>
          <p:cNvSpPr/>
          <p:nvPr/>
        </p:nvSpPr>
        <p:spPr>
          <a:xfrm>
            <a:off x="115131" y="3712995"/>
            <a:ext cx="210312" cy="1095543"/>
          </a:xfrm>
          <a:prstGeom prst="rect">
            <a:avLst/>
          </a:prstGeom>
        </p:spPr>
        <p:txBody>
          <a:bodyPr vert="vert270" wrap="none"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dirty="0">
                <a:solidFill>
                  <a:srgbClr val="77C597"/>
                </a:solidFill>
                <a:latin typeface="Calibri"/>
              </a:rPr>
              <a:t>Research group</a:t>
            </a:r>
          </a:p>
        </p:txBody>
      </p:sp>
      <p:sp>
        <p:nvSpPr>
          <p:cNvPr id="3086" name="28 CuadroTexto">
            <a:extLst>
              <a:ext uri="{FF2B5EF4-FFF2-40B4-BE49-F238E27FC236}">
                <a16:creationId xmlns:a16="http://schemas.microsoft.com/office/drawing/2014/main" id="{5AF5B3A6-C9C2-46B4-9B4D-CF10E66FF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8113" y="119063"/>
            <a:ext cx="589597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hu-HU" altLang="es-ES" sz="2600" dirty="0">
                <a:solidFill>
                  <a:srgbClr val="31363D"/>
                </a:solidFill>
              </a:rPr>
              <a:t>MEDICAL DECISION SUPPORT SYSTEM OPTIMIZATION</a:t>
            </a:r>
            <a:endParaRPr lang="es-ES" altLang="es-ES" sz="2600" dirty="0">
              <a:solidFill>
                <a:srgbClr val="31363D"/>
              </a:solidFill>
            </a:endParaRPr>
          </a:p>
        </p:txBody>
      </p:sp>
      <p:pic>
        <p:nvPicPr>
          <p:cNvPr id="3087" name="Picture 1">
            <a:extLst>
              <a:ext uri="{FF2B5EF4-FFF2-40B4-BE49-F238E27FC236}">
                <a16:creationId xmlns:a16="http://schemas.microsoft.com/office/drawing/2014/main" id="{9B39F385-5586-418B-BF46-D76B260AED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1408113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D9EC31A-4550-42D0-973A-369AEB8A85C5}"/>
              </a:ext>
            </a:extLst>
          </p:cNvPr>
          <p:cNvSpPr/>
          <p:nvPr/>
        </p:nvSpPr>
        <p:spPr>
          <a:xfrm>
            <a:off x="7304088" y="204788"/>
            <a:ext cx="1692275" cy="647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 err="1"/>
              <a:t>National</a:t>
            </a:r>
            <a:r>
              <a:rPr lang="es-ES" dirty="0"/>
              <a:t> Network Logo</a:t>
            </a:r>
          </a:p>
        </p:txBody>
      </p:sp>
      <p:sp>
        <p:nvSpPr>
          <p:cNvPr id="3090" name="Rectangle 12">
            <a:extLst>
              <a:ext uri="{FF2B5EF4-FFF2-40B4-BE49-F238E27FC236}">
                <a16:creationId xmlns:a16="http://schemas.microsoft.com/office/drawing/2014/main" id="{943636CB-9D1B-49D6-BEF7-00140E186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7900" y="3536575"/>
            <a:ext cx="5130494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indent="8001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0" eaLnBrk="1" hangingPunct="1">
              <a:lnSpc>
                <a:spcPts val="2450"/>
              </a:lnSpc>
              <a:spcBef>
                <a:spcPts val="0"/>
              </a:spcBef>
            </a:pPr>
            <a:r>
              <a:rPr lang="en-US" altLang="es-ES" sz="2000" b="1" dirty="0">
                <a:solidFill>
                  <a:srgbClr val="77C597"/>
                </a:solidFill>
              </a:rPr>
              <a:t>Studying industrial problems using mathematical tools with emphasis on medical decision support and automotive developments.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B94ADD0A-9C3F-4F2C-B3FA-7A03F22F89C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87" y="3985234"/>
            <a:ext cx="2184236" cy="719950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7F036A05-2086-446C-AF0E-9E31A72BB5E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92" y="5818984"/>
            <a:ext cx="2130425" cy="48578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3">
            <a:extLst>
              <a:ext uri="{FF2B5EF4-FFF2-40B4-BE49-F238E27FC236}">
                <a16:creationId xmlns:a16="http://schemas.microsoft.com/office/drawing/2014/main" id="{9BC6573F-BF7C-4F12-B218-4A2AC7E17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525" y="130175"/>
            <a:ext cx="9144000" cy="7921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ES" altLang="es-ES"/>
          </a:p>
        </p:txBody>
      </p:sp>
      <p:pic>
        <p:nvPicPr>
          <p:cNvPr id="4099" name="Picture 1">
            <a:extLst>
              <a:ext uri="{FF2B5EF4-FFF2-40B4-BE49-F238E27FC236}">
                <a16:creationId xmlns:a16="http://schemas.microsoft.com/office/drawing/2014/main" id="{0CA85DDF-4A14-4CC0-B6DE-308DCB2A1D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1408113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5">
            <a:extLst>
              <a:ext uri="{FF2B5EF4-FFF2-40B4-BE49-F238E27FC236}">
                <a16:creationId xmlns:a16="http://schemas.microsoft.com/office/drawing/2014/main" id="{F84D51AE-24DD-44F5-8785-D99DA5765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6838"/>
            <a:ext cx="42863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s-ES" sz="1000" baseline="30000">
                <a:solidFill>
                  <a:srgbClr val="191F1A"/>
                </a:solidFill>
              </a:rPr>
              <a:t>1</a:t>
            </a:r>
          </a:p>
        </p:txBody>
      </p:sp>
      <p:sp>
        <p:nvSpPr>
          <p:cNvPr id="4101" name="Rectangle 7">
            <a:extLst>
              <a:ext uri="{FF2B5EF4-FFF2-40B4-BE49-F238E27FC236}">
                <a16:creationId xmlns:a16="http://schemas.microsoft.com/office/drawing/2014/main" id="{2F55F7E8-5357-4B8A-A41F-D8F002182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762" y="1271588"/>
            <a:ext cx="6639187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Aft>
                <a:spcPts val="2313"/>
              </a:spcAft>
            </a:pPr>
            <a:r>
              <a:rPr lang="en-US" altLang="es-ES" sz="1600" b="1" dirty="0">
                <a:solidFill>
                  <a:srgbClr val="333333"/>
                </a:solidFill>
              </a:rPr>
              <a:t>Challenges &amp; Goals</a:t>
            </a:r>
          </a:p>
          <a:p>
            <a:pPr algn="just" eaLnBrk="1" hangingPunct="1">
              <a:lnSpc>
                <a:spcPts val="2213"/>
              </a:lnSpc>
            </a:pPr>
            <a:r>
              <a:rPr lang="en-US" altLang="es-ES" sz="1600" dirty="0">
                <a:solidFill>
                  <a:srgbClr val="77C597"/>
                </a:solidFill>
              </a:rPr>
              <a:t>•    </a:t>
            </a:r>
            <a:r>
              <a:rPr lang="en-US" altLang="es-ES" sz="1600" dirty="0">
                <a:solidFill>
                  <a:srgbClr val="31363D"/>
                </a:solidFill>
              </a:rPr>
              <a:t>To select the optimal components </a:t>
            </a:r>
            <a:r>
              <a:rPr lang="en-US" altLang="es-ES" sz="1600" dirty="0">
                <a:solidFill>
                  <a:srgbClr val="77C597"/>
                </a:solidFill>
              </a:rPr>
              <a:t>of image processing-based DSS systems.</a:t>
            </a:r>
          </a:p>
          <a:p>
            <a:pPr algn="just" eaLnBrk="1" hangingPunct="1">
              <a:lnSpc>
                <a:spcPts val="2213"/>
              </a:lnSpc>
            </a:pPr>
            <a:r>
              <a:rPr lang="en-US" altLang="es-ES" sz="1600" dirty="0">
                <a:solidFill>
                  <a:srgbClr val="77C597"/>
                </a:solidFill>
              </a:rPr>
              <a:t>•    </a:t>
            </a:r>
            <a:r>
              <a:rPr lang="en-US" altLang="es-ES" sz="1600" dirty="0">
                <a:solidFill>
                  <a:srgbClr val="31363D"/>
                </a:solidFill>
              </a:rPr>
              <a:t>To optimize the parameters </a:t>
            </a:r>
            <a:r>
              <a:rPr lang="en-US" altLang="es-ES" sz="1600" dirty="0">
                <a:solidFill>
                  <a:srgbClr val="77C597"/>
                </a:solidFill>
              </a:rPr>
              <a:t>of the selected components.</a:t>
            </a:r>
          </a:p>
          <a:p>
            <a:pPr algn="just" eaLnBrk="1" hangingPunct="1">
              <a:lnSpc>
                <a:spcPts val="2213"/>
              </a:lnSpc>
            </a:pPr>
            <a:r>
              <a:rPr lang="en-US" altLang="es-ES" sz="1600" dirty="0">
                <a:solidFill>
                  <a:srgbClr val="77C597"/>
                </a:solidFill>
              </a:rPr>
              <a:t>•    </a:t>
            </a:r>
            <a:r>
              <a:rPr lang="en-US" altLang="es-ES" sz="1600" dirty="0">
                <a:solidFill>
                  <a:srgbClr val="31363D"/>
                </a:solidFill>
              </a:rPr>
              <a:t>To improve the accuracy </a:t>
            </a:r>
            <a:r>
              <a:rPr lang="en-US" altLang="es-ES" sz="1600" dirty="0">
                <a:solidFill>
                  <a:srgbClr val="77C597"/>
                </a:solidFill>
              </a:rPr>
              <a:t>of the decision support.</a:t>
            </a:r>
          </a:p>
          <a:p>
            <a:pPr algn="just" eaLnBrk="1" hangingPunct="1">
              <a:lnSpc>
                <a:spcPts val="2213"/>
              </a:lnSpc>
            </a:pPr>
            <a:r>
              <a:rPr lang="en-US" altLang="es-ES" sz="1600" dirty="0">
                <a:solidFill>
                  <a:srgbClr val="77C597"/>
                </a:solidFill>
              </a:rPr>
              <a:t>•    </a:t>
            </a:r>
            <a:r>
              <a:rPr lang="en-US" altLang="es-ES" sz="1600" dirty="0">
                <a:solidFill>
                  <a:srgbClr val="31363D"/>
                </a:solidFill>
              </a:rPr>
              <a:t>To reduce cost and running time </a:t>
            </a:r>
            <a:r>
              <a:rPr lang="en-US" altLang="es-ES" sz="1600" dirty="0">
                <a:solidFill>
                  <a:srgbClr val="77C597"/>
                </a:solidFill>
              </a:rPr>
              <a:t>of the whole system.</a:t>
            </a:r>
            <a:endParaRPr lang="en-US" altLang="es-ES" sz="1600" dirty="0">
              <a:solidFill>
                <a:srgbClr val="31363D"/>
              </a:solidFill>
            </a:endParaRPr>
          </a:p>
        </p:txBody>
      </p:sp>
      <p:sp>
        <p:nvSpPr>
          <p:cNvPr id="4102" name="Rectangle 9">
            <a:extLst>
              <a:ext uri="{FF2B5EF4-FFF2-40B4-BE49-F238E27FC236}">
                <a16:creationId xmlns:a16="http://schemas.microsoft.com/office/drawing/2014/main" id="{D5C399ED-DFB6-46AC-9D78-2F3C1D542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7425" y="6191080"/>
            <a:ext cx="4046538" cy="462131"/>
          </a:xfrm>
          <a:prstGeom prst="rect">
            <a:avLst/>
          </a:prstGeom>
          <a:solidFill>
            <a:srgbClr val="81C1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1700"/>
              </a:lnSpc>
            </a:pPr>
            <a:r>
              <a:rPr lang="en-US" altLang="es-ES" sz="1400" i="1" dirty="0">
                <a:solidFill>
                  <a:srgbClr val="31363D"/>
                </a:solidFill>
              </a:rPr>
              <a:t>Example application: recognition of age-</a:t>
            </a:r>
            <a:r>
              <a:rPr lang="en-US" altLang="es-ES" sz="1400" i="1" dirty="0" err="1">
                <a:solidFill>
                  <a:srgbClr val="31363D"/>
                </a:solidFill>
              </a:rPr>
              <a:t>releated</a:t>
            </a:r>
            <a:r>
              <a:rPr lang="en-US" altLang="es-ES" sz="1400" i="1" dirty="0">
                <a:solidFill>
                  <a:srgbClr val="31363D"/>
                </a:solidFill>
              </a:rPr>
              <a:t> macular </a:t>
            </a:r>
            <a:r>
              <a:rPr lang="en-US" altLang="es-ES" sz="1400" i="1" dirty="0" err="1">
                <a:solidFill>
                  <a:srgbClr val="31363D"/>
                </a:solidFill>
              </a:rPr>
              <a:t>degenartion</a:t>
            </a:r>
            <a:r>
              <a:rPr lang="en-US" altLang="es-ES" sz="1400" i="1" dirty="0">
                <a:solidFill>
                  <a:srgbClr val="31363D"/>
                </a:solidFill>
              </a:rPr>
              <a:t> (normal (left) and diseased (right))</a:t>
            </a: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AA5794C4-F85A-47AD-AF47-62D5D14805CE}"/>
              </a:ext>
            </a:extLst>
          </p:cNvPr>
          <p:cNvSpPr/>
          <p:nvPr/>
        </p:nvSpPr>
        <p:spPr>
          <a:xfrm>
            <a:off x="7516813" y="1082675"/>
            <a:ext cx="542925" cy="5762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800" dirty="0"/>
              <a:t>Industrial Sector</a:t>
            </a: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6223B8E6-9765-4D1B-AA7F-9742850D3EEA}"/>
              </a:ext>
            </a:extLst>
          </p:cNvPr>
          <p:cNvSpPr/>
          <p:nvPr/>
        </p:nvSpPr>
        <p:spPr>
          <a:xfrm>
            <a:off x="8304213" y="1084263"/>
            <a:ext cx="539750" cy="5762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800"/>
              <a:t>Industrial  Challenge</a:t>
            </a:r>
            <a:endParaRPr lang="es-ES" sz="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AEF32B0-434A-4704-894F-9FA59D3D4337}"/>
              </a:ext>
            </a:extLst>
          </p:cNvPr>
          <p:cNvSpPr/>
          <p:nvPr/>
        </p:nvSpPr>
        <p:spPr>
          <a:xfrm>
            <a:off x="7304088" y="204788"/>
            <a:ext cx="1692275" cy="647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 err="1"/>
              <a:t>National</a:t>
            </a:r>
            <a:r>
              <a:rPr lang="es-ES" dirty="0"/>
              <a:t> Network Logo</a:t>
            </a:r>
          </a:p>
        </p:txBody>
      </p:sp>
      <p:sp>
        <p:nvSpPr>
          <p:cNvPr id="4108" name="28 CuadroTexto">
            <a:extLst>
              <a:ext uri="{FF2B5EF4-FFF2-40B4-BE49-F238E27FC236}">
                <a16:creationId xmlns:a16="http://schemas.microsoft.com/office/drawing/2014/main" id="{3F5AD844-254C-4E3D-9162-C84413260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8113" y="119063"/>
            <a:ext cx="589597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hu-HU" altLang="es-ES" sz="2600" dirty="0">
                <a:solidFill>
                  <a:srgbClr val="31363D"/>
                </a:solidFill>
              </a:rPr>
              <a:t>MEDICAL DECISION SUPPORT SYSTEM OPTIMIZATION</a:t>
            </a:r>
            <a:endParaRPr lang="es-ES" altLang="es-ES" sz="2600" dirty="0">
              <a:solidFill>
                <a:srgbClr val="31363D"/>
              </a:solidFill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21402D62-E4A0-4334-9E0D-60676A178B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84" y="3428999"/>
            <a:ext cx="4022347" cy="288000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CD926D3E-51BF-4087-9382-8637AC9A2A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419" y="2980722"/>
            <a:ext cx="4022342" cy="2880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3">
            <a:extLst>
              <a:ext uri="{FF2B5EF4-FFF2-40B4-BE49-F238E27FC236}">
                <a16:creationId xmlns:a16="http://schemas.microsoft.com/office/drawing/2014/main" id="{8C9EA071-4C90-4929-806A-9E95820C2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525" y="130175"/>
            <a:ext cx="9144000" cy="7921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ES" altLang="es-ES"/>
          </a:p>
        </p:txBody>
      </p:sp>
      <p:pic>
        <p:nvPicPr>
          <p:cNvPr id="5123" name="Picture 1">
            <a:extLst>
              <a:ext uri="{FF2B5EF4-FFF2-40B4-BE49-F238E27FC236}">
                <a16:creationId xmlns:a16="http://schemas.microsoft.com/office/drawing/2014/main" id="{BB1C1DE7-FCC0-4F64-9F39-B898EA2180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52400"/>
            <a:ext cx="12319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6">
            <a:extLst>
              <a:ext uri="{FF2B5EF4-FFF2-40B4-BE49-F238E27FC236}">
                <a16:creationId xmlns:a16="http://schemas.microsoft.com/office/drawing/2014/main" id="{E2473418-4E60-4D32-972F-3CD5BDE19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288" y="1355725"/>
            <a:ext cx="5632450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358775" indent="-3683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Aft>
                <a:spcPts val="2313"/>
              </a:spcAft>
            </a:pPr>
            <a:r>
              <a:rPr lang="en-US" altLang="es-ES" sz="1600" b="1">
                <a:solidFill>
                  <a:srgbClr val="31363D"/>
                </a:solidFill>
              </a:rPr>
              <a:t>Mathematical and computational methods and techniques applied</a:t>
            </a:r>
          </a:p>
        </p:txBody>
      </p:sp>
      <p:sp>
        <p:nvSpPr>
          <p:cNvPr id="5125" name="Rectangle 7">
            <a:extLst>
              <a:ext uri="{FF2B5EF4-FFF2-40B4-BE49-F238E27FC236}">
                <a16:creationId xmlns:a16="http://schemas.microsoft.com/office/drawing/2014/main" id="{439EA5B1-AFE3-48CE-AD83-7BC557862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763" y="1954213"/>
            <a:ext cx="85407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68300" indent="-3683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Clr>
                <a:srgbClr val="81C191"/>
              </a:buClr>
              <a:buFont typeface="Calibri" panose="020F0502020204030204" pitchFamily="34" charset="0"/>
              <a:buChar char="•"/>
            </a:pPr>
            <a:r>
              <a:rPr lang="en-US" altLang="es-ES" sz="1600" dirty="0">
                <a:solidFill>
                  <a:srgbClr val="333333"/>
                </a:solidFill>
              </a:rPr>
              <a:t>Mathematical characterization </a:t>
            </a:r>
            <a:r>
              <a:rPr lang="en-US" altLang="es-ES" sz="1600" dirty="0">
                <a:solidFill>
                  <a:srgbClr val="81C191"/>
                </a:solidFill>
              </a:rPr>
              <a:t>of composite image processing-base medical decision support systems having the highest performance under an additional constraint on the total cost (e.g., running time).</a:t>
            </a:r>
          </a:p>
          <a:p>
            <a:pPr eaLnBrk="1" hangingPunct="1">
              <a:spcBef>
                <a:spcPts val="0"/>
              </a:spcBef>
              <a:buClr>
                <a:srgbClr val="81C191"/>
              </a:buClr>
              <a:buFont typeface="Calibri" panose="020F0502020204030204" pitchFamily="34" charset="0"/>
              <a:buChar char="•"/>
            </a:pPr>
            <a:r>
              <a:rPr lang="en-US" altLang="es-ES" sz="1600" dirty="0">
                <a:solidFill>
                  <a:srgbClr val="333333"/>
                </a:solidFill>
              </a:rPr>
              <a:t>Stochastic optimization </a:t>
            </a:r>
            <a:r>
              <a:rPr lang="en-US" altLang="es-ES" sz="1600" dirty="0">
                <a:solidFill>
                  <a:srgbClr val="81C191"/>
                </a:solidFill>
              </a:rPr>
              <a:t>for the selection of the member algorithms and their parameter settings that maximizes accuracy considering large image training data sets and cost constraints.</a:t>
            </a:r>
          </a:p>
        </p:txBody>
      </p:sp>
      <p:sp>
        <p:nvSpPr>
          <p:cNvPr id="5126" name="Rectangle 8">
            <a:extLst>
              <a:ext uri="{FF2B5EF4-FFF2-40B4-BE49-F238E27FC236}">
                <a16:creationId xmlns:a16="http://schemas.microsoft.com/office/drawing/2014/main" id="{DE73FB50-9699-433B-AC14-0773D7B92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213" y="6172200"/>
            <a:ext cx="2501900" cy="407988"/>
          </a:xfrm>
          <a:prstGeom prst="rect">
            <a:avLst/>
          </a:prstGeom>
          <a:solidFill>
            <a:srgbClr val="81C1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675"/>
              </a:lnSpc>
            </a:pPr>
            <a:r>
              <a:rPr lang="en-US" altLang="es-ES" sz="1400" i="1" dirty="0">
                <a:solidFill>
                  <a:srgbClr val="31363C"/>
                </a:solidFill>
              </a:rPr>
              <a:t>Input retinal image</a:t>
            </a:r>
          </a:p>
        </p:txBody>
      </p:sp>
      <p:sp>
        <p:nvSpPr>
          <p:cNvPr id="5128" name="Rectangle 8">
            <a:extLst>
              <a:ext uri="{FF2B5EF4-FFF2-40B4-BE49-F238E27FC236}">
                <a16:creationId xmlns:a16="http://schemas.microsoft.com/office/drawing/2014/main" id="{A7E59343-9BC8-46A3-A37D-628B4D9B9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2925" y="6172200"/>
            <a:ext cx="2501900" cy="407988"/>
          </a:xfrm>
          <a:prstGeom prst="rect">
            <a:avLst/>
          </a:prstGeom>
          <a:solidFill>
            <a:srgbClr val="81C1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1675"/>
              </a:lnSpc>
            </a:pPr>
            <a:r>
              <a:rPr lang="en-US" altLang="es-ES" sz="1400" i="1" dirty="0">
                <a:solidFill>
                  <a:srgbClr val="31363C"/>
                </a:solidFill>
              </a:rPr>
              <a:t>Automatic optic disc</a:t>
            </a:r>
            <a:r>
              <a:rPr lang="hu-HU" altLang="es-ES" sz="1400" i="1" dirty="0">
                <a:solidFill>
                  <a:srgbClr val="31363C"/>
                </a:solidFill>
              </a:rPr>
              <a:t> (</a:t>
            </a:r>
            <a:r>
              <a:rPr lang="hu-HU" altLang="es-ES" sz="1400" i="1" dirty="0" err="1">
                <a:solidFill>
                  <a:srgbClr val="31363C"/>
                </a:solidFill>
              </a:rPr>
              <a:t>green</a:t>
            </a:r>
            <a:r>
              <a:rPr lang="hu-HU" altLang="es-ES" sz="1400" i="1" dirty="0">
                <a:solidFill>
                  <a:srgbClr val="31363C"/>
                </a:solidFill>
              </a:rPr>
              <a:t>) </a:t>
            </a:r>
            <a:r>
              <a:rPr lang="en-US" altLang="es-ES" sz="1400" i="1" dirty="0">
                <a:solidFill>
                  <a:srgbClr val="31363C"/>
                </a:solidFill>
              </a:rPr>
              <a:t>and macula</a:t>
            </a:r>
            <a:r>
              <a:rPr lang="hu-HU" altLang="es-ES" sz="1400" i="1" dirty="0">
                <a:solidFill>
                  <a:srgbClr val="31363C"/>
                </a:solidFill>
              </a:rPr>
              <a:t> (</a:t>
            </a:r>
            <a:r>
              <a:rPr lang="hu-HU" altLang="es-ES" sz="1400" i="1" dirty="0" err="1">
                <a:solidFill>
                  <a:srgbClr val="31363C"/>
                </a:solidFill>
              </a:rPr>
              <a:t>blue</a:t>
            </a:r>
            <a:r>
              <a:rPr lang="hu-HU" altLang="es-ES" sz="1400" i="1" dirty="0">
                <a:solidFill>
                  <a:srgbClr val="31363C"/>
                </a:solidFill>
              </a:rPr>
              <a:t>) center </a:t>
            </a:r>
            <a:r>
              <a:rPr lang="en-US" altLang="es-ES" sz="1400" i="1" dirty="0">
                <a:solidFill>
                  <a:srgbClr val="31363C"/>
                </a:solidFill>
              </a:rPr>
              <a:t>candidates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A308EA-0C67-408C-8F88-5A9F757A98D8}"/>
              </a:ext>
            </a:extLst>
          </p:cNvPr>
          <p:cNvSpPr/>
          <p:nvPr/>
        </p:nvSpPr>
        <p:spPr>
          <a:xfrm>
            <a:off x="7304088" y="204788"/>
            <a:ext cx="1692275" cy="647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 err="1"/>
              <a:t>National</a:t>
            </a:r>
            <a:r>
              <a:rPr lang="es-ES" dirty="0"/>
              <a:t> Network Logo</a:t>
            </a:r>
          </a:p>
        </p:txBody>
      </p:sp>
      <p:sp>
        <p:nvSpPr>
          <p:cNvPr id="5131" name="28 CuadroTexto">
            <a:extLst>
              <a:ext uri="{FF2B5EF4-FFF2-40B4-BE49-F238E27FC236}">
                <a16:creationId xmlns:a16="http://schemas.microsoft.com/office/drawing/2014/main" id="{C31F89C6-32FA-4151-BEBA-15A28AF21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8113" y="119063"/>
            <a:ext cx="589597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s-ES" sz="2600" dirty="0">
                <a:solidFill>
                  <a:srgbClr val="31363D"/>
                </a:solidFill>
              </a:rPr>
              <a:t>MEDICAL DECISION SUPPORT SYSTEM OPTIMIZATION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287E8DD4-92B6-4048-A684-34FBE39F03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13" y="3820920"/>
            <a:ext cx="2520000" cy="2150556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267A48BC-A251-4798-8895-A50DF33865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789" y="3820920"/>
            <a:ext cx="2501900" cy="213510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3">
            <a:extLst>
              <a:ext uri="{FF2B5EF4-FFF2-40B4-BE49-F238E27FC236}">
                <a16:creationId xmlns:a16="http://schemas.microsoft.com/office/drawing/2014/main" id="{4F7084C0-B1E8-480A-9818-039BD89BC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525" y="130175"/>
            <a:ext cx="9144000" cy="7921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ES" altLang="es-ES"/>
          </a:p>
        </p:txBody>
      </p:sp>
      <p:pic>
        <p:nvPicPr>
          <p:cNvPr id="6147" name="Picture 1">
            <a:extLst>
              <a:ext uri="{FF2B5EF4-FFF2-40B4-BE49-F238E27FC236}">
                <a16:creationId xmlns:a16="http://schemas.microsoft.com/office/drawing/2014/main" id="{E2A0B2E3-2514-4BB5-A4DE-E2E24C68A6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52400"/>
            <a:ext cx="12319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6">
            <a:extLst>
              <a:ext uri="{FF2B5EF4-FFF2-40B4-BE49-F238E27FC236}">
                <a16:creationId xmlns:a16="http://schemas.microsoft.com/office/drawing/2014/main" id="{54F4B4BD-7FB7-4829-BBC7-E3BC88D24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8113" y="5654675"/>
            <a:ext cx="6016625" cy="657225"/>
          </a:xfrm>
          <a:prstGeom prst="rect">
            <a:avLst/>
          </a:prstGeom>
          <a:gradFill flip="none" rotWithShape="1">
            <a:gsLst>
              <a:gs pos="15000">
                <a:srgbClr val="81C191">
                  <a:tint val="66000"/>
                  <a:satMod val="160000"/>
                </a:srgbClr>
              </a:gs>
              <a:gs pos="50000">
                <a:srgbClr val="81C191">
                  <a:tint val="44500"/>
                  <a:satMod val="160000"/>
                </a:srgbClr>
              </a:gs>
              <a:gs pos="100000">
                <a:srgbClr val="81C191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76200"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2375"/>
              </a:lnSpc>
              <a:defRPr/>
            </a:pPr>
            <a:r>
              <a:rPr lang="en-US" sz="2000" dirty="0">
                <a:solidFill>
                  <a:srgbClr val="31363D"/>
                </a:solidFill>
              </a:rPr>
              <a:t>The company has a methodology to optimize image processing systems considering different cost constraints.</a:t>
            </a:r>
            <a:endParaRPr lang="en-US" altLang="es-ES" sz="2000" dirty="0">
              <a:solidFill>
                <a:srgbClr val="31363D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06E766B-715A-4A0D-9136-73601EBCCA2F}"/>
              </a:ext>
            </a:extLst>
          </p:cNvPr>
          <p:cNvSpPr/>
          <p:nvPr/>
        </p:nvSpPr>
        <p:spPr>
          <a:xfrm>
            <a:off x="457200" y="1131888"/>
            <a:ext cx="3797300" cy="6953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31363D"/>
                </a:solidFill>
              </a:rPr>
              <a:t>Results &amp; Benefits to the company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ABF5CB-F10B-470B-AB43-A97A395A832E}"/>
              </a:ext>
            </a:extLst>
          </p:cNvPr>
          <p:cNvSpPr/>
          <p:nvPr/>
        </p:nvSpPr>
        <p:spPr>
          <a:xfrm>
            <a:off x="417513" y="1617663"/>
            <a:ext cx="3836987" cy="31321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>
              <a:buClr>
                <a:srgbClr val="81C191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31363D"/>
                </a:solidFill>
              </a:rPr>
              <a:t>A preliminary strategy </a:t>
            </a:r>
            <a:r>
              <a:rPr lang="en-US" sz="1600" dirty="0">
                <a:solidFill>
                  <a:srgbClr val="81C191"/>
                </a:solidFill>
              </a:rPr>
              <a:t>to select and fine-tune the components of different image processing-based medical decision support systems.</a:t>
            </a:r>
            <a:endParaRPr lang="en-US" sz="1600" dirty="0">
              <a:solidFill>
                <a:srgbClr val="31363D"/>
              </a:solidFill>
            </a:endParaRPr>
          </a:p>
          <a:p>
            <a:pPr marL="285750" indent="-285750">
              <a:buClr>
                <a:srgbClr val="81C191"/>
              </a:buClr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rgbClr val="31363D"/>
              </a:solidFill>
            </a:endParaRPr>
          </a:p>
          <a:p>
            <a:pPr marL="285750" indent="-285750">
              <a:buClr>
                <a:srgbClr val="81C191"/>
              </a:buClr>
              <a:buFont typeface="Arial" panose="020B0604020202020204" pitchFamily="34" charset="0"/>
              <a:buChar char="•"/>
              <a:defRPr/>
            </a:pPr>
            <a:endParaRPr lang="en-US" sz="1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25C38D-58AB-4B3D-833B-B180213AD3D6}"/>
              </a:ext>
            </a:extLst>
          </p:cNvPr>
          <p:cNvSpPr/>
          <p:nvPr/>
        </p:nvSpPr>
        <p:spPr>
          <a:xfrm>
            <a:off x="7304088" y="204788"/>
            <a:ext cx="1692275" cy="647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 err="1"/>
              <a:t>National</a:t>
            </a:r>
            <a:r>
              <a:rPr lang="es-ES" dirty="0"/>
              <a:t> Network Logo</a:t>
            </a:r>
          </a:p>
        </p:txBody>
      </p:sp>
      <p:sp>
        <p:nvSpPr>
          <p:cNvPr id="6155" name="Rectangle 6">
            <a:extLst>
              <a:ext uri="{FF2B5EF4-FFF2-40B4-BE49-F238E27FC236}">
                <a16:creationId xmlns:a16="http://schemas.microsoft.com/office/drawing/2014/main" id="{98334DDE-25B2-4FA7-BCB7-5004352EA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8075" y="4349750"/>
            <a:ext cx="3825875" cy="347663"/>
          </a:xfrm>
          <a:prstGeom prst="rect">
            <a:avLst/>
          </a:prstGeom>
          <a:solidFill>
            <a:srgbClr val="81C1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2375"/>
              </a:lnSpc>
            </a:pPr>
            <a:r>
              <a:rPr lang="en-US" altLang="es-ES" sz="1400" i="1" dirty="0"/>
              <a:t>Sample output of the </a:t>
            </a:r>
            <a:r>
              <a:rPr lang="en-US" altLang="es-ES" sz="1400" i="1"/>
              <a:t>optimized system</a:t>
            </a:r>
            <a:endParaRPr lang="en-US" altLang="es-ES" sz="1400" i="1" dirty="0"/>
          </a:p>
          <a:p>
            <a:pPr algn="just" eaLnBrk="1" hangingPunct="1">
              <a:lnSpc>
                <a:spcPts val="2375"/>
              </a:lnSpc>
            </a:pPr>
            <a:endParaRPr lang="en-US" altLang="es-ES" sz="1900" dirty="0"/>
          </a:p>
        </p:txBody>
      </p:sp>
      <p:sp>
        <p:nvSpPr>
          <p:cNvPr id="4" name="Corchetes 3">
            <a:extLst>
              <a:ext uri="{FF2B5EF4-FFF2-40B4-BE49-F238E27FC236}">
                <a16:creationId xmlns:a16="http://schemas.microsoft.com/office/drawing/2014/main" id="{9F954E68-992C-4F8C-AE9B-AC9D06609518}"/>
              </a:ext>
            </a:extLst>
          </p:cNvPr>
          <p:cNvSpPr/>
          <p:nvPr/>
        </p:nvSpPr>
        <p:spPr>
          <a:xfrm>
            <a:off x="1285875" y="5654675"/>
            <a:ext cx="6327775" cy="695325"/>
          </a:xfrm>
          <a:prstGeom prst="bracketPair">
            <a:avLst/>
          </a:prstGeom>
          <a:ln w="76200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157" name="28 CuadroTexto">
            <a:extLst>
              <a:ext uri="{FF2B5EF4-FFF2-40B4-BE49-F238E27FC236}">
                <a16:creationId xmlns:a16="http://schemas.microsoft.com/office/drawing/2014/main" id="{6F75E876-2C01-4DCA-B3C3-7AB3DF4C4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8113" y="119063"/>
            <a:ext cx="589597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hu-HU" altLang="es-ES" sz="2600" dirty="0">
                <a:solidFill>
                  <a:srgbClr val="31363D"/>
                </a:solidFill>
              </a:rPr>
              <a:t>MEDICAL DECISION SUPPORT SYSTEM OPTIMIZATION</a:t>
            </a:r>
            <a:endParaRPr lang="es-ES" altLang="es-ES" sz="2600" dirty="0">
              <a:solidFill>
                <a:srgbClr val="31363D"/>
              </a:solidFill>
            </a:endParaRPr>
          </a:p>
        </p:txBody>
      </p:sp>
      <p:pic>
        <p:nvPicPr>
          <p:cNvPr id="6158" name="Gráfico 11" descr="Información">
            <a:hlinkClick r:id="rId4"/>
            <a:extLst>
              <a:ext uri="{FF2B5EF4-FFF2-40B4-BE49-F238E27FC236}">
                <a16:creationId xmlns:a16="http://schemas.microsoft.com/office/drawing/2014/main" id="{4DC4DB33-A9DC-4ECF-ACE3-86116DE9E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263" y="5811838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359D1F65-8EC6-4BA5-81E8-B6CB33FC39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191" y="1788218"/>
            <a:ext cx="2867642" cy="244723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2015</TotalTime>
  <Words>293</Words>
  <Application>Microsoft Office PowerPoint</Application>
  <PresentationFormat>Diavetítés a képernyőre (4:3 oldalarány)</PresentationFormat>
  <Paragraphs>35</Paragraphs>
  <Slides>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success stories with Industry</dc:title>
  <dc:subject/>
  <dc:creator>math-in</dc:creator>
  <cp:keywords/>
  <cp:lastModifiedBy>Melinda Krankovits</cp:lastModifiedBy>
  <cp:revision>79</cp:revision>
  <dcterms:modified xsi:type="dcterms:W3CDTF">2020-02-17T11:48:24Z</dcterms:modified>
</cp:coreProperties>
</file>