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3003213" cy="9756775"/>
  <p:notesSz cx="6858000" cy="9144000"/>
  <p:defaultTextStyle>
    <a:lvl1pPr algn="ctr" defTabSz="584205">
      <a:defRPr sz="3700">
        <a:latin typeface="+mj-lt"/>
        <a:ea typeface="+mj-ea"/>
        <a:cs typeface="+mj-cs"/>
        <a:sym typeface="Helvetica"/>
      </a:defRPr>
    </a:lvl1pPr>
    <a:lvl2pPr algn="ctr" defTabSz="584205">
      <a:defRPr sz="3700">
        <a:latin typeface="+mj-lt"/>
        <a:ea typeface="+mj-ea"/>
        <a:cs typeface="+mj-cs"/>
        <a:sym typeface="Helvetica"/>
      </a:defRPr>
    </a:lvl2pPr>
    <a:lvl3pPr algn="ctr" defTabSz="584205">
      <a:defRPr sz="3700">
        <a:latin typeface="+mj-lt"/>
        <a:ea typeface="+mj-ea"/>
        <a:cs typeface="+mj-cs"/>
        <a:sym typeface="Helvetica"/>
      </a:defRPr>
    </a:lvl3pPr>
    <a:lvl4pPr algn="ctr" defTabSz="584205">
      <a:defRPr sz="3700">
        <a:latin typeface="+mj-lt"/>
        <a:ea typeface="+mj-ea"/>
        <a:cs typeface="+mj-cs"/>
        <a:sym typeface="Helvetica"/>
      </a:defRPr>
    </a:lvl4pPr>
    <a:lvl5pPr algn="ctr" defTabSz="584205">
      <a:defRPr sz="3700">
        <a:latin typeface="+mj-lt"/>
        <a:ea typeface="+mj-ea"/>
        <a:cs typeface="+mj-cs"/>
        <a:sym typeface="Helvetica"/>
      </a:defRPr>
    </a:lvl5pPr>
    <a:lvl6pPr algn="ctr" defTabSz="584205">
      <a:defRPr sz="3700">
        <a:latin typeface="+mj-lt"/>
        <a:ea typeface="+mj-ea"/>
        <a:cs typeface="+mj-cs"/>
        <a:sym typeface="Helvetica"/>
      </a:defRPr>
    </a:lvl6pPr>
    <a:lvl7pPr algn="ctr" defTabSz="584205">
      <a:defRPr sz="3700">
        <a:latin typeface="+mj-lt"/>
        <a:ea typeface="+mj-ea"/>
        <a:cs typeface="+mj-cs"/>
        <a:sym typeface="Helvetica"/>
      </a:defRPr>
    </a:lvl7pPr>
    <a:lvl8pPr algn="ctr" defTabSz="584205">
      <a:defRPr sz="3700">
        <a:latin typeface="+mj-lt"/>
        <a:ea typeface="+mj-ea"/>
        <a:cs typeface="+mj-cs"/>
        <a:sym typeface="Helvetica"/>
      </a:defRPr>
    </a:lvl8pPr>
    <a:lvl9pPr algn="ctr" defTabSz="584205">
      <a:defRPr sz="3700">
        <a:latin typeface="+mj-lt"/>
        <a:ea typeface="+mj-ea"/>
        <a:cs typeface="+mj-cs"/>
        <a:sym typeface="Helvetica"/>
      </a:defRPr>
    </a:lvl9pPr>
  </p:defaultTextStyle>
  <p:extLst>
    <p:ext uri="{EFAFB233-063F-42B5-8137-9DF3F51BA10A}">
      <p15:sldGuideLst xmlns:p15="http://schemas.microsoft.com/office/powerpoint/2012/main">
        <p15:guide id="1" orient="horz" pos="3073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C191"/>
    <a:srgbClr val="887B42"/>
    <a:srgbClr val="897C57"/>
    <a:srgbClr val="66AF9E"/>
    <a:srgbClr val="887B56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CBD23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773F9B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 autoAdjust="0"/>
    <p:restoredTop sz="94718" autoAdjust="0"/>
  </p:normalViewPr>
  <p:slideViewPr>
    <p:cSldViewPr snapToGrid="0">
      <p:cViewPr varScale="1">
        <p:scale>
          <a:sx n="53" d="100"/>
          <a:sy n="53" d="100"/>
        </p:scale>
        <p:origin x="1080" y="96"/>
      </p:cViewPr>
      <p:guideLst>
        <p:guide orient="horz" pos="3073"/>
        <p:guide pos="40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4568825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23535867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4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7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10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12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13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15" defTabSz="457204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57596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4941908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69846" y="5030837"/>
            <a:ext cx="10463522" cy="4725938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972155" y="2012208"/>
            <a:ext cx="11056576" cy="4561867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7">
              <a:lnSpc>
                <a:spcPct val="95000"/>
              </a:lnSpc>
              <a:defRPr sz="58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972084" y="6574072"/>
            <a:ext cx="11058975" cy="3182706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95000"/>
              </a:lnSpc>
              <a:spcBef>
                <a:spcPts val="600"/>
              </a:spcBef>
              <a:buSzPct val="100000"/>
              <a:buFont typeface="Arial"/>
              <a:buChar char="​"/>
              <a:defRPr sz="29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900">
                <a:solidFill>
                  <a:srgbClr val="3C8689"/>
                </a:solidFill>
              </a:rPr>
              <a:t>Body Level Five</a:t>
            </a:r>
          </a:p>
        </p:txBody>
      </p:sp>
      <p:grpSp>
        <p:nvGrpSpPr>
          <p:cNvPr id="34" name="Group 34"/>
          <p:cNvGrpSpPr/>
          <p:nvPr/>
        </p:nvGrpSpPr>
        <p:grpSpPr>
          <a:xfrm>
            <a:off x="972153" y="2465438"/>
            <a:ext cx="11058977" cy="3802209"/>
            <a:chOff x="0" y="-2"/>
            <a:chExt cx="11060325" cy="3800970"/>
          </a:xfrm>
        </p:grpSpPr>
        <p:sp>
          <p:nvSpPr>
            <p:cNvPr id="32" name="Shape 32"/>
            <p:cNvSpPr/>
            <p:nvPr/>
          </p:nvSpPr>
          <p:spPr>
            <a:xfrm>
              <a:off x="-1" y="-3"/>
              <a:ext cx="11057927" cy="7"/>
            </a:xfrm>
            <a:prstGeom prst="line">
              <a:avLst/>
            </a:prstGeom>
            <a:noFill/>
            <a:ln w="12700" cap="flat">
              <a:solidFill>
                <a:srgbClr val="BCB296"/>
              </a:solidFill>
              <a:prstDash val="solid"/>
              <a:bevel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457204">
                <a:defRPr sz="1200"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2399" y="3654208"/>
              <a:ext cx="11057927" cy="1467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1050" y="0"/>
                  </a:lnTo>
                  <a:lnTo>
                    <a:pt x="1341" y="21600"/>
                  </a:lnTo>
                  <a:lnTo>
                    <a:pt x="1636" y="0"/>
                  </a:lnTo>
                  <a:lnTo>
                    <a:pt x="21600" y="0"/>
                  </a:lnTo>
                </a:path>
              </a:pathLst>
            </a:custGeom>
            <a:noFill/>
            <a:ln w="12700" cap="flat">
              <a:solidFill>
                <a:srgbClr val="BCB296"/>
              </a:solidFill>
              <a:prstDash val="solid"/>
              <a:miter lim="800000"/>
            </a:ln>
            <a:effectLst/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914407">
                <a:defRPr sz="2400">
                  <a:latin typeface="Franklin Gothic Book"/>
                  <a:ea typeface="Franklin Gothic Book"/>
                  <a:cs typeface="Franklin Gothic Book"/>
                  <a:sym typeface="Franklin Gothic Book"/>
                </a:defRPr>
              </a:pPr>
              <a:endParaRPr/>
            </a:p>
          </p:txBody>
        </p:sp>
      </p:grp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gue">
    <p:bg>
      <p:bgPr>
        <a:solidFill>
          <a:srgbClr val="E9E5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8770857" y="4131813"/>
            <a:ext cx="3272898" cy="5624963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1pPr>
            <a:lvl2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2pPr>
            <a:lvl3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3pPr>
            <a:lvl4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4pPr>
            <a:lvl5pPr marL="0" indent="0" defTabSz="914407">
              <a:lnSpc>
                <a:spcPct val="120000"/>
              </a:lnSpc>
              <a:spcBef>
                <a:spcPts val="0"/>
              </a:spcBef>
              <a:buSzPct val="100000"/>
              <a:buFont typeface="Arial"/>
              <a:buChar char="​"/>
              <a:defRPr sz="2400">
                <a:solidFill>
                  <a:srgbClr val="3C8689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C8689"/>
                </a:solidFill>
              </a:rPr>
              <a:t>Body Level Five</a:t>
            </a:r>
          </a:p>
        </p:txBody>
      </p:sp>
      <p:sp>
        <p:nvSpPr>
          <p:cNvPr id="37" name="Shape 37"/>
          <p:cNvSpPr/>
          <p:nvPr/>
        </p:nvSpPr>
        <p:spPr>
          <a:xfrm flipH="1">
            <a:off x="8130162" y="3940599"/>
            <a:ext cx="3" cy="4098986"/>
          </a:xfrm>
          <a:prstGeom prst="line">
            <a:avLst/>
          </a:prstGeom>
          <a:ln w="12700">
            <a:solidFill>
              <a:srgbClr val="897C57"/>
            </a:solidFill>
          </a:ln>
        </p:spPr>
        <p:txBody>
          <a:bodyPr lIns="0" tIns="0" rIns="0" bIns="0"/>
          <a:lstStyle/>
          <a:p>
            <a:pPr lvl="0" algn="l" defTabSz="457204">
              <a:defRPr sz="1200"/>
            </a:pPr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2301058" y="4227936"/>
            <a:ext cx="3875472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0" indent="0" defTabSz="914407">
              <a:lnSpc>
                <a:spcPts val="1700"/>
              </a:lnSpc>
              <a:spcBef>
                <a:spcPts val="1200"/>
              </a:spcBef>
              <a:buSzTx/>
              <a:buNone/>
              <a:defRPr sz="2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000">
                <a:solidFill>
                  <a:srgbClr val="897C57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xfrm>
            <a:off x="975238" y="4227936"/>
            <a:ext cx="7151770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xfrm>
            <a:off x="975240" y="1626126"/>
            <a:ext cx="11052734" cy="2601811"/>
          </a:xfrm>
          <a:prstGeom prst="rect">
            <a:avLst/>
          </a:prstGeom>
        </p:spPr>
        <p:txBody>
          <a:bodyPr anchor="t">
            <a:noAutofit/>
          </a:bodyPr>
          <a:lstStyle>
            <a:lvl1pPr algn="l" defTabSz="914407">
              <a:lnSpc>
                <a:spcPct val="85000"/>
              </a:lnSpc>
              <a:defRPr sz="50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000">
                <a:solidFill>
                  <a:srgbClr val="897C57"/>
                </a:solidFill>
              </a:rPr>
              <a:t>Title Text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xfrm>
            <a:off x="975240" y="4227936"/>
            <a:ext cx="5201289" cy="5528841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  <a:lvl2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2pPr>
            <a:lvl3pPr marL="0" indent="0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​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3pPr>
            <a:lvl4pPr marL="339729" indent="-339729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4pPr>
            <a:lvl5pPr marL="522292" indent="-352428" defTabSz="914407">
              <a:lnSpc>
                <a:spcPct val="120000"/>
              </a:lnSpc>
              <a:spcBef>
                <a:spcPts val="1200"/>
              </a:spcBef>
              <a:buSzPct val="100000"/>
              <a:buFont typeface="Arial"/>
              <a:buChar char="▪"/>
              <a:defRPr sz="220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>
                <a:solidFill>
                  <a:srgbClr val="66AF9E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69846" y="0"/>
            <a:ext cx="10463522" cy="814335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69846" y="8194166"/>
            <a:ext cx="10463522" cy="1562609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69846" y="3226851"/>
            <a:ext cx="10463522" cy="3303075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384" y="0"/>
            <a:ext cx="5333349" cy="4624304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384" y="4764051"/>
            <a:ext cx="5333349" cy="4992724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300"/>
            </a:lvl1pPr>
            <a:lvl2pPr marL="0" indent="0" algn="ctr">
              <a:spcBef>
                <a:spcPts val="0"/>
              </a:spcBef>
              <a:buSzTx/>
              <a:buNone/>
              <a:defRPr sz="3300"/>
            </a:lvl2pPr>
            <a:lvl3pPr marL="0" indent="0" algn="ctr">
              <a:spcBef>
                <a:spcPts val="0"/>
              </a:spcBef>
              <a:buSzTx/>
              <a:buNone/>
              <a:defRPr sz="3300"/>
            </a:lvl3pPr>
            <a:lvl4pPr marL="0" indent="0" algn="ctr">
              <a:spcBef>
                <a:spcPts val="0"/>
              </a:spcBef>
              <a:buSzTx/>
              <a:buNone/>
              <a:defRPr sz="3300"/>
            </a:lvl4pPr>
            <a:lvl5pPr marL="0" indent="0" algn="ctr">
              <a:spcBef>
                <a:spcPts val="0"/>
              </a:spcBef>
              <a:buSzTx/>
              <a:buNone/>
              <a:defRPr sz="3300"/>
            </a:lvl5pPr>
          </a:lstStyle>
          <a:p>
            <a:pPr lvl="0">
              <a:defRPr sz="1800"/>
            </a:pPr>
            <a:r>
              <a:rPr sz="3300"/>
              <a:t>Body Level One</a:t>
            </a:r>
          </a:p>
          <a:p>
            <a:pPr lvl="1">
              <a:defRPr sz="1800"/>
            </a:pPr>
            <a:r>
              <a:rPr sz="3300"/>
              <a:t>Body Level Two</a:t>
            </a:r>
          </a:p>
          <a:p>
            <a:pPr lvl="2">
              <a:defRPr sz="1800"/>
            </a:pPr>
            <a:r>
              <a:rPr sz="3300"/>
              <a:t>Body Level Three</a:t>
            </a:r>
          </a:p>
          <a:p>
            <a:pPr lvl="3">
              <a:defRPr sz="1800"/>
            </a:pPr>
            <a:r>
              <a:rPr sz="3300"/>
              <a:t>Body Level Four</a:t>
            </a:r>
          </a:p>
          <a:p>
            <a:pPr lvl="4">
              <a:defRPr sz="1800"/>
            </a:pPr>
            <a:r>
              <a:rPr sz="33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xfrm>
            <a:off x="952384" y="9821"/>
            <a:ext cx="11098446" cy="3029352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5333349" cy="6288546"/>
          </a:xfrm>
          <a:prstGeom prst="rect">
            <a:avLst/>
          </a:prstGeom>
        </p:spPr>
        <p:txBody>
          <a:bodyPr/>
          <a:lstStyle>
            <a:lvl1pPr marL="342903" indent="-342903">
              <a:spcBef>
                <a:spcPts val="3200"/>
              </a:spcBef>
              <a:defRPr sz="2900"/>
            </a:lvl1pPr>
            <a:lvl2pPr marL="685805" indent="-342903">
              <a:spcBef>
                <a:spcPts val="3200"/>
              </a:spcBef>
              <a:defRPr sz="2900"/>
            </a:lvl2pPr>
            <a:lvl3pPr marL="1028708" indent="-342903">
              <a:spcBef>
                <a:spcPts val="3200"/>
              </a:spcBef>
              <a:defRPr sz="2900"/>
            </a:lvl3pPr>
            <a:lvl4pPr marL="1371612" indent="-342903">
              <a:spcBef>
                <a:spcPts val="3200"/>
              </a:spcBef>
              <a:defRPr sz="2900"/>
            </a:lvl4pPr>
            <a:lvl5pPr marL="1714514" indent="-342903">
              <a:spcBef>
                <a:spcPts val="3200"/>
              </a:spcBef>
              <a:defRPr sz="2900"/>
            </a:lvl5pPr>
          </a:lstStyle>
          <a:p>
            <a:pPr lvl="0">
              <a:defRPr sz="1800"/>
            </a:pPr>
            <a:r>
              <a:rPr sz="2900"/>
              <a:t>Body Level One</a:t>
            </a:r>
          </a:p>
          <a:p>
            <a:pPr lvl="1">
              <a:defRPr sz="1800"/>
            </a:pPr>
            <a:r>
              <a:rPr sz="2900"/>
              <a:t>Body Level Two</a:t>
            </a:r>
          </a:p>
          <a:p>
            <a:pPr lvl="2">
              <a:defRPr sz="1800"/>
            </a:pPr>
            <a:r>
              <a:rPr sz="2900"/>
              <a:t>Body Level Three</a:t>
            </a:r>
          </a:p>
          <a:p>
            <a:pPr lvl="3">
              <a:defRPr sz="1800"/>
            </a:pPr>
            <a:r>
              <a:rPr sz="2900"/>
              <a:t>Body Level Four</a:t>
            </a:r>
          </a:p>
          <a:p>
            <a:pPr lvl="4">
              <a:defRPr sz="1800"/>
            </a:pPr>
            <a:r>
              <a:rPr sz="29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384" y="1270414"/>
            <a:ext cx="11098446" cy="7215949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384" y="444645"/>
            <a:ext cx="11098446" cy="215970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384" y="2604348"/>
            <a:ext cx="11098446" cy="628854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700"/>
              <a:t>Body Level One</a:t>
            </a:r>
          </a:p>
          <a:p>
            <a:pPr lvl="1">
              <a:defRPr sz="1800"/>
            </a:pPr>
            <a:r>
              <a:rPr sz="3700"/>
              <a:t>Body Level Two</a:t>
            </a:r>
          </a:p>
          <a:p>
            <a:pPr lvl="2">
              <a:defRPr sz="1800"/>
            </a:pPr>
            <a:r>
              <a:rPr sz="3700"/>
              <a:t>Body Level Three</a:t>
            </a:r>
          </a:p>
          <a:p>
            <a:pPr lvl="3">
              <a:defRPr sz="1800"/>
            </a:pPr>
            <a:r>
              <a:rPr sz="3700"/>
              <a:t>Body Level Four</a:t>
            </a:r>
          </a:p>
          <a:p>
            <a:pPr lvl="4">
              <a:defRPr sz="1800"/>
            </a:pPr>
            <a:r>
              <a:rPr sz="37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</p:sldLayoutIdLst>
  <p:transition spd="med"/>
  <p:txStyles>
    <p:titleStyle>
      <a:lvl1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1pPr>
      <a:lvl2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2pPr>
      <a:lvl3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3pPr>
      <a:lvl4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4pPr>
      <a:lvl5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5pPr>
      <a:lvl6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6pPr>
      <a:lvl7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7pPr>
      <a:lvl8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8pPr>
      <a:lvl9pPr algn="ctr" defTabSz="584205">
        <a:defRPr sz="8000">
          <a:latin typeface="Helvetica Light"/>
          <a:ea typeface="Helvetica Light"/>
          <a:cs typeface="Helvetica Light"/>
          <a:sym typeface="Helvetica Light"/>
        </a:defRPr>
      </a:lvl9pPr>
    </p:titleStyle>
    <p:bodyStyle>
      <a:lvl1pPr marL="444504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1pPr>
      <a:lvl2pPr marL="889007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2pPr>
      <a:lvl3pPr marL="133351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3pPr>
      <a:lvl4pPr marL="1778015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4pPr>
      <a:lvl5pPr marL="2222519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5pPr>
      <a:lvl6pPr marL="2667021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6pPr>
      <a:lvl7pPr marL="3111526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7pPr>
      <a:lvl8pPr marL="3556030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8pPr>
      <a:lvl9pPr marL="4000532" indent="-444504" defTabSz="584205">
        <a:spcBef>
          <a:spcPts val="4200"/>
        </a:spcBef>
        <a:buSzPct val="75000"/>
        <a:buChar char="•"/>
        <a:defRPr sz="3700">
          <a:latin typeface="Helvetica Light"/>
          <a:ea typeface="Helvetica Light"/>
          <a:cs typeface="Helvetica Light"/>
          <a:sym typeface="Helvetica Light"/>
        </a:defRPr>
      </a:lvl9pPr>
    </p:bodyStyle>
    <p:otherStyle>
      <a:lvl1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1pPr>
      <a:lvl2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2pPr>
      <a:lvl3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3pPr>
      <a:lvl4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4pPr>
      <a:lvl5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5pPr>
      <a:lvl6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6pPr>
      <a:lvl7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7pPr>
      <a:lvl8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8pPr>
      <a:lvl9pPr algn="r" defTabSz="584205">
        <a:defRPr sz="1200">
          <a:solidFill>
            <a:schemeClr val="tx1"/>
          </a:solidFill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g"/><Relationship Id="rId3" Type="http://schemas.openxmlformats.org/officeDocument/2006/relationships/hyperlink" Target="https://www.eu-maths-in.eu/EUMATHSIN/" TargetMode="External"/><Relationship Id="rId7" Type="http://schemas.openxmlformats.org/officeDocument/2006/relationships/image" Target="../media/image5.svg"/><Relationship Id="rId12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6" Type="http://schemas.openxmlformats.org/officeDocument/2006/relationships/image" Target="../media/image3.png"/><Relationship Id="rId11" Type="http://schemas.openxmlformats.org/officeDocument/2006/relationships/image" Target="../media/image7.png"/><Relationship Id="rId5" Type="http://schemas.openxmlformats.org/officeDocument/2006/relationships/image" Target="../media/image3.svg"/><Relationship Id="rId10" Type="http://schemas.openxmlformats.org/officeDocument/2006/relationships/image" Target="../media/image6.png"/><Relationship Id="rId4" Type="http://schemas.openxmlformats.org/officeDocument/2006/relationships/image" Target="../media/image2.png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393542" y="2412980"/>
            <a:ext cx="3342437" cy="30444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1200"/>
              </a:spcBef>
              <a:buClr>
                <a:srgbClr val="66AF9E"/>
              </a:buClr>
              <a:buSzPct val="100000"/>
              <a:defRPr sz="1800"/>
            </a:pPr>
            <a:r>
              <a:rPr sz="2200" cap="all" spc="286" dirty="0">
                <a:solidFill>
                  <a:srgbClr val="66AF9E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Problem description</a:t>
            </a:r>
          </a:p>
          <a:p>
            <a:pPr algn="just">
              <a:spcBef>
                <a:spcPts val="2313"/>
              </a:spcBef>
              <a:buClr>
                <a:srgbClr val="81C191"/>
              </a:buClr>
            </a:pP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Consulting companies in healthcare and health-economics </a:t>
            </a:r>
            <a:r>
              <a:rPr lang="hu-HU" altLang="es-ES" sz="160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have</a:t>
            </a:r>
            <a:r>
              <a:rPr lang="en-GB" altLang="es-ES" sz="160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to find cost efficient therapies and therapeutic regimens and to compare them. These challenges also emerged and need to be solved at the </a:t>
            </a:r>
            <a:r>
              <a:rPr lang="en-GB" altLang="es-ES" sz="1600" dirty="0" err="1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Healthware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Consulting Ltd., Budapest.</a:t>
            </a:r>
          </a:p>
        </p:txBody>
      </p:sp>
      <p:sp>
        <p:nvSpPr>
          <p:cNvPr id="53" name="Shape 53"/>
          <p:cNvSpPr/>
          <p:nvPr/>
        </p:nvSpPr>
        <p:spPr>
          <a:xfrm>
            <a:off x="405110" y="5506114"/>
            <a:ext cx="3342436" cy="33188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s-ES" sz="2200" cap="all" spc="286" dirty="0" err="1">
                <a:solidFill>
                  <a:srgbClr val="66AF9E"/>
                </a:solidFill>
                <a:latin typeface="Franklin Gothic Book"/>
                <a:sym typeface="Franklin Gothic Book"/>
              </a:rPr>
              <a:t>ChallengeS</a:t>
            </a:r>
            <a:r>
              <a:rPr lang="es-ES" sz="2200" cap="all" spc="286" dirty="0">
                <a:solidFill>
                  <a:srgbClr val="66AF9E"/>
                </a:solidFill>
                <a:latin typeface="Franklin Gothic Book"/>
                <a:sym typeface="Franklin Gothic Book"/>
              </a:rPr>
              <a:t> </a:t>
            </a:r>
          </a:p>
          <a:p>
            <a:pPr algn="l" defTabSz="914407">
              <a:spcBef>
                <a:spcPts val="600"/>
              </a:spcBef>
              <a:buClr>
                <a:srgbClr val="66AF9E"/>
              </a:buClr>
              <a:buSzPct val="100000"/>
              <a:defRPr sz="1800"/>
            </a:pPr>
            <a:r>
              <a:rPr lang="es-ES" sz="2200" cap="all" spc="286" dirty="0">
                <a:solidFill>
                  <a:srgbClr val="66AF9E"/>
                </a:solidFill>
                <a:latin typeface="Franklin Gothic Book"/>
                <a:sym typeface="Franklin Gothic Book"/>
              </a:rPr>
              <a:t>and </a:t>
            </a:r>
            <a:r>
              <a:rPr lang="es-ES" sz="2200" cap="all" spc="286" dirty="0" err="1">
                <a:solidFill>
                  <a:srgbClr val="66AF9E"/>
                </a:solidFill>
                <a:latin typeface="Franklin Gothic Book"/>
                <a:sym typeface="Franklin Gothic Book"/>
              </a:rPr>
              <a:t>goals</a:t>
            </a:r>
            <a:endParaRPr lang="es-ES" sz="2200" cap="all" spc="286" dirty="0">
              <a:solidFill>
                <a:srgbClr val="66AF9E"/>
              </a:solidFill>
              <a:latin typeface="Franklin Gothic Book"/>
              <a:sym typeface="Franklin Gothic Book"/>
            </a:endParaRP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To develop cost-optimisation methods, which are applicable to medical processes</a:t>
            </a: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To incorporate random degradation, random treatment effectiveness and patient incompliance</a:t>
            </a: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To model and simulate chronic disease progression</a:t>
            </a: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To correct of the lead time bias</a:t>
            </a:r>
          </a:p>
        </p:txBody>
      </p:sp>
      <p:sp>
        <p:nvSpPr>
          <p:cNvPr id="55" name="Shape 55"/>
          <p:cNvSpPr/>
          <p:nvPr/>
        </p:nvSpPr>
        <p:spPr>
          <a:xfrm>
            <a:off x="405110" y="1967658"/>
            <a:ext cx="12071535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 sz="1800"/>
            </a:pPr>
            <a:r>
              <a:rPr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PRODUCTIVE SECTOR:</a:t>
            </a:r>
            <a:r>
              <a:rPr lang="es-ES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 </a:t>
            </a:r>
            <a:r>
              <a:rPr lang="en-US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Healthcare and health-economic</a:t>
            </a:r>
            <a:r>
              <a:rPr lang="hu-HU" sz="20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  <a:sym typeface="Franklin Gothic Book"/>
              </a:rPr>
              <a:t>s</a:t>
            </a:r>
            <a:endParaRPr lang="it-IT" sz="2000" dirty="0">
              <a:solidFill>
                <a:srgbClr val="897C57"/>
              </a:solidFill>
              <a:latin typeface="Calibri" panose="020F0502020204030204" pitchFamily="34" charset="0"/>
              <a:ea typeface="Franklin Gothic Book"/>
              <a:cs typeface="Calibri" panose="020F0502020204030204" pitchFamily="34" charset="0"/>
              <a:sym typeface="Franklin Gothic Book"/>
            </a:endParaRPr>
          </a:p>
        </p:txBody>
      </p:sp>
      <p:sp>
        <p:nvSpPr>
          <p:cNvPr id="5" name="CasellaDiTesto 4"/>
          <p:cNvSpPr txBox="1"/>
          <p:nvPr/>
        </p:nvSpPr>
        <p:spPr>
          <a:xfrm flipH="1">
            <a:off x="4456407" y="2498296"/>
            <a:ext cx="8008849" cy="366048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r>
              <a:rPr lang="it-IT" sz="2200" dirty="0">
                <a:solidFill>
                  <a:srgbClr val="81C191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MATHEMATICAL AND COMPUTATIONAL METHODS</a:t>
            </a:r>
            <a:endParaRPr lang="hu-HU" sz="2200" dirty="0">
              <a:solidFill>
                <a:srgbClr val="81C191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he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main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methods and the connected problems are as follows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:</a:t>
            </a:r>
          </a:p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>
              <a:lnSpc>
                <a:spcPct val="120000"/>
              </a:lnSpc>
              <a:spcBef>
                <a:spcPts val="0"/>
              </a:spcBef>
              <a:buClr>
                <a:srgbClr val="897C57"/>
              </a:buClr>
              <a:defRPr sz="1800">
                <a:solidFill>
                  <a:srgbClr val="000000"/>
                </a:solidFill>
              </a:defRPr>
            </a:pPr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Incorporation of transition probabilities into a Markov chain’s transition matrix which represents the state of the patient at the sampling times (i.e. control visits)</a:t>
            </a:r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Calculation and optimisation of costs using the stationary distribution of the Markov chain</a:t>
            </a:r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Usage of a gamma deterioration process for disease progression</a:t>
            </a:r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altLang="es-ES" sz="1600" dirty="0">
                <a:solidFill>
                  <a:srgbClr val="887B56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•   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Accurate simulation of disease progression</a:t>
            </a:r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/>
            <a:endParaRPr lang="hu-HU" altLang="es-ES" sz="1600" dirty="0">
              <a:solidFill>
                <a:srgbClr val="897C57"/>
              </a:solidFill>
              <a:latin typeface="Franklin Gothic Book" panose="020B0503020102020204" pitchFamily="34" charset="0"/>
              <a:cs typeface="Calibri" panose="020F0502020204030204" pitchFamily="34" charset="0"/>
            </a:endParaRPr>
          </a:p>
          <a:p>
            <a:pPr algn="l"/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All of these methods required</a:t>
            </a:r>
            <a:r>
              <a:rPr lang="hu-HU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16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 development of new theoretical results (such as the estimation of costs between control visits) as well as extensive programming C++ and R. This meant the creation of new, purpose-built functions.</a:t>
            </a:r>
          </a:p>
        </p:txBody>
      </p:sp>
      <p:sp>
        <p:nvSpPr>
          <p:cNvPr id="20" name="Shape 55"/>
          <p:cNvSpPr/>
          <p:nvPr/>
        </p:nvSpPr>
        <p:spPr>
          <a:xfrm>
            <a:off x="115743" y="1607651"/>
            <a:ext cx="12349513" cy="4103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/>
          <a:p>
            <a:pPr lvl="0" algn="r">
              <a:defRPr sz="1800"/>
            </a:pPr>
            <a:r>
              <a:rPr lang="it-IT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H2020 SOCIETAL CHALLENGES:  </a:t>
            </a:r>
            <a:r>
              <a:rPr lang="en-US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Monitoring and cost </a:t>
            </a:r>
            <a:r>
              <a:rPr lang="en-GB" sz="2000" dirty="0">
                <a:solidFill>
                  <a:srgbClr val="887B56"/>
                </a:solidFill>
                <a:latin typeface="Franklin Gothic Book" panose="020B0503020102020204" pitchFamily="34" charset="0"/>
                <a:ea typeface="Franklin Gothic Book"/>
                <a:cs typeface="Calibri" panose="020F0502020204030204" pitchFamily="34" charset="0"/>
                <a:sym typeface="Franklin Gothic Book"/>
              </a:rPr>
              <a:t>optimisation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7542554" y="8893135"/>
            <a:ext cx="2439645" cy="533479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r>
              <a:rPr lang="en-GB" altLang="es-ES" sz="1400" dirty="0">
                <a:solidFill>
                  <a:srgbClr val="897C57"/>
                </a:solidFill>
              </a:rPr>
              <a:t>D</a:t>
            </a:r>
            <a:r>
              <a:rPr lang="en-GB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isease</a:t>
            </a:r>
            <a:r>
              <a:rPr lang="en-US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progression-tr</a:t>
            </a:r>
            <a:r>
              <a:rPr lang="hu-HU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</a:t>
            </a:r>
            <a:r>
              <a:rPr lang="en-GB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GB" altLang="es-ES" sz="1400" dirty="0" err="1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ment</a:t>
            </a:r>
            <a:r>
              <a:rPr lang="en-US" altLang="es-ES" sz="1400" dirty="0">
                <a:solidFill>
                  <a:srgbClr val="897C57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cycles</a:t>
            </a:r>
            <a:endParaRPr kumimoji="0" lang="es-ES" sz="36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17" name="28 CuadroTexto">
            <a:extLst>
              <a:ext uri="{FF2B5EF4-FFF2-40B4-BE49-F238E27FC236}">
                <a16:creationId xmlns="" xmlns:a16="http://schemas.microsoft.com/office/drawing/2014/main" id="{5C0107E2-CC78-47E0-B0D4-E8E4C54C3C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5125" y="134797"/>
            <a:ext cx="127485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GB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MONITORING and COST OPTIMISATION in HEALTHCARE by MARKOV CHAIN METHODS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E35A8688-D9AB-44E7-8865-3656634EAC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2496" y="6297535"/>
            <a:ext cx="7842710" cy="2527436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="" xmlns:a16="http://schemas.microsoft.com/office/drawing/2014/main" id="{F7E7F39C-D804-4CF4-9F39-08DC374D185A}"/>
              </a:ext>
            </a:extLst>
          </p:cNvPr>
          <p:cNvSpPr/>
          <p:nvPr/>
        </p:nvSpPr>
        <p:spPr>
          <a:xfrm>
            <a:off x="8942370" y="1843953"/>
            <a:ext cx="3251676" cy="5237942"/>
          </a:xfrm>
          <a:prstGeom prst="rect">
            <a:avLst/>
          </a:prstGeom>
          <a:pattFill prst="pct25">
            <a:fgClr>
              <a:srgbClr val="81C191"/>
            </a:fgClr>
            <a:bgClr>
              <a:schemeClr val="bg1"/>
            </a:bgClr>
          </a:pattFill>
          <a:ln w="25400" cap="flat">
            <a:noFill/>
            <a:prstDash val="solid"/>
            <a:bevel/>
          </a:ln>
          <a:effectLst>
            <a:outerShdw blurRad="38100" dist="254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Helvetica"/>
            </a:endParaRPr>
          </a:p>
        </p:txBody>
      </p:sp>
      <p:sp>
        <p:nvSpPr>
          <p:cNvPr id="59" name="Shape 59"/>
          <p:cNvSpPr/>
          <p:nvPr/>
        </p:nvSpPr>
        <p:spPr>
          <a:xfrm>
            <a:off x="8954801" y="3476083"/>
            <a:ext cx="3250816" cy="234936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25120" tIns="325120" rIns="325120" bIns="325120" numCol="1" anchor="ctr">
            <a:spAutoFit/>
          </a:bodyPr>
          <a:lstStyle/>
          <a:p>
            <a:pPr algn="r" defTabSz="914407">
              <a:defRPr sz="1800"/>
            </a:pPr>
            <a:r>
              <a:rPr lang="en-GB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The company has </a:t>
            </a:r>
            <a:r>
              <a:rPr lang="en-GB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R programs </a:t>
            </a:r>
            <a:r>
              <a:rPr lang="en-GB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to estimate and </a:t>
            </a:r>
            <a:r>
              <a:rPr lang="en-GB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optimise costs</a:t>
            </a:r>
            <a:r>
              <a:rPr lang="en-GB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 related </a:t>
            </a:r>
            <a:r>
              <a:rPr lang="en-GB" sz="2200" dirty="0">
                <a:solidFill>
                  <a:srgbClr val="887B56"/>
                </a:solidFill>
                <a:latin typeface="Franklin Gothic Demi Cond"/>
                <a:ea typeface="Franklin Gothic Demi Cond"/>
                <a:cs typeface="Franklin Gothic Demi Cond"/>
                <a:sym typeface="Franklin Gothic Demi Cond"/>
              </a:rPr>
              <a:t>to illness progression and treatment</a:t>
            </a:r>
          </a:p>
        </p:txBody>
      </p:sp>
      <p:sp>
        <p:nvSpPr>
          <p:cNvPr id="61" name="Shape 61"/>
          <p:cNvSpPr/>
          <p:nvPr/>
        </p:nvSpPr>
        <p:spPr>
          <a:xfrm>
            <a:off x="1072345" y="2540107"/>
            <a:ext cx="7329546" cy="45085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pPr algn="just" defTabSz="777246">
              <a:buClr>
                <a:srgbClr val="66AF9E"/>
              </a:buClr>
              <a:buSzPct val="100000"/>
              <a:buFont typeface="Arial"/>
              <a:buChar char="​"/>
              <a:defRPr sz="1800"/>
            </a:pP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 most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important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practical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results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include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c</a:t>
            </a:r>
            <a:r>
              <a:rPr lang="en-GB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ost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estimation in different treatment regimens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and m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ore accurate estimation of the lead time bias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. 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 results were presented at several conferences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, 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at a webinar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and t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wo published papers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,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while a third paper has also been submitted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. The 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control chart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method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was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s</a:t>
            </a:r>
            <a:r>
              <a:rPr lang="en-GB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uccessful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ly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applied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to rea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l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-world medical data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at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Healthware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Consulting Ltd. and a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preliminary analysis using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the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hu-HU" dirty="0" err="1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method</a:t>
            </a:r>
            <a:r>
              <a:rPr lang="hu-HU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 </a:t>
            </a:r>
            <a:r>
              <a:rPr lang="en-GB" dirty="0">
                <a:solidFill>
                  <a:srgbClr val="81C191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rPr>
              <a:t>was sent to a client, which may be followed by further research using the model.</a:t>
            </a:r>
          </a:p>
        </p:txBody>
      </p:sp>
      <p:sp>
        <p:nvSpPr>
          <p:cNvPr id="65" name="Shape 65"/>
          <p:cNvSpPr/>
          <p:nvPr/>
        </p:nvSpPr>
        <p:spPr>
          <a:xfrm>
            <a:off x="1064561" y="8085926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6" name="Shape 66"/>
          <p:cNvSpPr/>
          <p:nvPr/>
        </p:nvSpPr>
        <p:spPr>
          <a:xfrm>
            <a:off x="6620718" y="8085925"/>
            <a:ext cx="4" cy="1500108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7" name="Shape 67"/>
          <p:cNvSpPr/>
          <p:nvPr/>
        </p:nvSpPr>
        <p:spPr>
          <a:xfrm>
            <a:off x="1057600" y="9586032"/>
            <a:ext cx="10671708" cy="1"/>
          </a:xfrm>
          <a:prstGeom prst="line">
            <a:avLst/>
          </a:prstGeom>
          <a:ln w="12700">
            <a:solidFill>
              <a:srgbClr val="A6A6A6"/>
            </a:solidFill>
            <a:miter lim="400000"/>
          </a:ln>
        </p:spPr>
        <p:txBody>
          <a:bodyPr lIns="0" tIns="0" rIns="0" bIns="0"/>
          <a:lstStyle/>
          <a:p>
            <a:pPr algn="l" defTabSz="457204">
              <a:defRPr sz="1200"/>
            </a:pPr>
            <a:endParaRPr/>
          </a:p>
        </p:txBody>
      </p:sp>
      <p:sp>
        <p:nvSpPr>
          <p:cNvPr id="68" name="Shape 68"/>
          <p:cNvSpPr/>
          <p:nvPr/>
        </p:nvSpPr>
        <p:spPr>
          <a:xfrm>
            <a:off x="921493" y="8949725"/>
            <a:ext cx="3445318" cy="5334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l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en-GB" sz="1400" dirty="0">
                <a:solidFill>
                  <a:srgbClr val="887B56"/>
                </a:solidFill>
              </a:rPr>
              <a:t>Hungarian Service Network for Mathematics in Industry and Innovations</a:t>
            </a:r>
            <a:endParaRPr lang="it-IT" sz="1400" dirty="0">
              <a:solidFill>
                <a:srgbClr val="887B56"/>
              </a:solidFill>
            </a:endParaRPr>
          </a:p>
        </p:txBody>
      </p:sp>
      <p:sp>
        <p:nvSpPr>
          <p:cNvPr id="69" name="Shape 69"/>
          <p:cNvSpPr/>
          <p:nvPr/>
        </p:nvSpPr>
        <p:spPr>
          <a:xfrm>
            <a:off x="6745350" y="8971142"/>
            <a:ext cx="4990919" cy="3795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50800" tIns="50800" rIns="50800" bIns="50800" anchor="ctr">
            <a:spAutoFit/>
          </a:bodyPr>
          <a:lstStyle>
            <a:lvl1pPr algn="r">
              <a:defRPr sz="1600">
                <a:solidFill>
                  <a:srgbClr val="897C57"/>
                </a:solidFill>
                <a:latin typeface="Franklin Gothic Book"/>
                <a:ea typeface="Franklin Gothic Book"/>
                <a:cs typeface="Franklin Gothic Book"/>
                <a:sym typeface="Franklin Gothic Book"/>
              </a:defRPr>
            </a:lvl1pPr>
          </a:lstStyle>
          <a:p>
            <a:pPr algn="ctr" rtl="0" latinLnBrk="1" hangingPunct="0"/>
            <a:r>
              <a:rPr lang="en-US" sz="1800" dirty="0" err="1">
                <a:solidFill>
                  <a:srgbClr val="887B56"/>
                </a:solidFill>
              </a:rPr>
              <a:t>Healthware</a:t>
            </a:r>
            <a:r>
              <a:rPr lang="en-US" sz="1800" dirty="0">
                <a:solidFill>
                  <a:srgbClr val="887B56"/>
                </a:solidFill>
              </a:rPr>
              <a:t> Consulting Ltd.</a:t>
            </a:r>
            <a:endParaRPr lang="it-IT" sz="1800" dirty="0">
              <a:solidFill>
                <a:srgbClr val="887B56"/>
              </a:solidFill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71960" y="1792545"/>
            <a:ext cx="6173390" cy="816121"/>
          </a:xfrm>
        </p:spPr>
        <p:txBody>
          <a:bodyPr/>
          <a:lstStyle/>
          <a:p>
            <a:r>
              <a:rPr lang="en-GB" sz="5500" dirty="0"/>
              <a:t>Results and Benefits</a:t>
            </a:r>
          </a:p>
        </p:txBody>
      </p:sp>
      <p:sp>
        <p:nvSpPr>
          <p:cNvPr id="27" name="26 CuadroTexto"/>
          <p:cNvSpPr txBox="1"/>
          <p:nvPr/>
        </p:nvSpPr>
        <p:spPr>
          <a:xfrm>
            <a:off x="1072345" y="7236578"/>
            <a:ext cx="3609813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Relationship of the </a:t>
            </a:r>
            <a:r>
              <a:rPr lang="hu-HU" altLang="es-ES" sz="1400" dirty="0" err="1">
                <a:solidFill>
                  <a:srgbClr val="897C57"/>
                </a:solidFill>
                <a:latin typeface="Franklin Gothic Book" panose="020B0503020102020204" pitchFamily="34" charset="0"/>
              </a:rPr>
              <a:t>parameters</a:t>
            </a:r>
            <a:r>
              <a:rPr lang="hu-HU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 and</a:t>
            </a:r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 the daily 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average </a:t>
            </a:r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costs.</a:t>
            </a:r>
            <a:r>
              <a:rPr lang="hu-HU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 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(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The dot </a:t>
            </a:r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corresponds to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the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   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 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optimal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parameters </a:t>
            </a:r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</a:rPr>
              <a:t>fitting the empirical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data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)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</a:rPr>
              <a:t>.</a:t>
            </a:r>
            <a:endParaRPr lang="en-GB" altLang="es-ES" sz="1400" dirty="0">
              <a:solidFill>
                <a:srgbClr val="897C57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8" name="27 CuadroTexto"/>
          <p:cNvSpPr txBox="1"/>
          <p:nvPr/>
        </p:nvSpPr>
        <p:spPr>
          <a:xfrm>
            <a:off x="4715947" y="7253468"/>
            <a:ext cx="3825967" cy="74892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Our approach leads to more accurate estimators </a:t>
            </a:r>
            <a:r>
              <a:rPr lang="hu-HU" altLang="es-ES" sz="14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 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for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the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process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parameters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, </a:t>
            </a:r>
          </a:p>
          <a:p>
            <a:pPr defTabSz="584200" rtl="0" latinLnBrk="1" hangingPunct="0"/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even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if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based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 </a:t>
            </a:r>
            <a:r>
              <a:rPr lang="hu-HU" altLang="es-ES" sz="1400" dirty="0" err="1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on</a:t>
            </a:r>
            <a:r>
              <a:rPr lang="hu-HU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 </a:t>
            </a:r>
            <a:r>
              <a:rPr lang="en-GB" altLang="es-ES" sz="1400" dirty="0" smtClean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a </a:t>
            </a:r>
            <a:r>
              <a:rPr lang="en-GB" altLang="es-ES" sz="1400" dirty="0">
                <a:solidFill>
                  <a:srgbClr val="897C57"/>
                </a:solidFill>
                <a:latin typeface="Franklin Gothic Book" panose="020B0503020102020204" pitchFamily="34" charset="0"/>
                <a:cs typeface="Calibri" panose="020F0502020204030204" pitchFamily="34" charset="0"/>
              </a:rPr>
              <a:t>much smaller sample size</a:t>
            </a:r>
          </a:p>
        </p:txBody>
      </p:sp>
      <p:sp>
        <p:nvSpPr>
          <p:cNvPr id="22" name="28 CuadroTexto">
            <a:extLst>
              <a:ext uri="{FF2B5EF4-FFF2-40B4-BE49-F238E27FC236}">
                <a16:creationId xmlns="" xmlns:a16="http://schemas.microsoft.com/office/drawing/2014/main" id="{25FBAF51-BCD0-4726-9179-7C80BE04AE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650" y="134797"/>
            <a:ext cx="12748563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/>
            <a:r>
              <a:rPr lang="en-GB" altLang="es-ES" sz="4400" dirty="0">
                <a:solidFill>
                  <a:srgbClr val="887B56"/>
                </a:solidFill>
                <a:cs typeface="Calibri" panose="020F0502020204030204" pitchFamily="34" charset="0"/>
              </a:rPr>
              <a:t>MONITORING and COST OPTIMISATION in HEALTHCARE by MARKOV CHAIN METHODS</a:t>
            </a:r>
          </a:p>
        </p:txBody>
      </p:sp>
      <p:pic>
        <p:nvPicPr>
          <p:cNvPr id="20" name="Gráfico 19" descr="Información">
            <a:hlinkClick r:id="rId3"/>
            <a:extLst>
              <a:ext uri="{FF2B5EF4-FFF2-40B4-BE49-F238E27FC236}">
                <a16:creationId xmlns="" xmlns:a16="http://schemas.microsoft.com/office/drawing/2014/main" id="{BA5646FC-6EA3-4188-BE16-AEFD8678E566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1500569" y="7200169"/>
            <a:ext cx="914400" cy="914400"/>
          </a:xfrm>
          <a:prstGeom prst="rect">
            <a:avLst/>
          </a:prstGeom>
        </p:spPr>
      </p:pic>
      <p:grpSp>
        <p:nvGrpSpPr>
          <p:cNvPr id="9" name="Grupo 8">
            <a:extLst>
              <a:ext uri="{FF2B5EF4-FFF2-40B4-BE49-F238E27FC236}">
                <a16:creationId xmlns="" xmlns:a16="http://schemas.microsoft.com/office/drawing/2014/main" id="{71933E35-744C-4B6B-BCA3-205D38122B5F}"/>
              </a:ext>
            </a:extLst>
          </p:cNvPr>
          <p:cNvGrpSpPr/>
          <p:nvPr/>
        </p:nvGrpSpPr>
        <p:grpSpPr>
          <a:xfrm>
            <a:off x="10568208" y="7076771"/>
            <a:ext cx="914400" cy="1204824"/>
            <a:chOff x="10568208" y="7076771"/>
            <a:chExt cx="914400" cy="1204824"/>
          </a:xfrm>
        </p:grpSpPr>
        <p:pic>
          <p:nvPicPr>
            <p:cNvPr id="7" name="Gráfico 6" descr="Engranajes">
              <a:extLst>
                <a:ext uri="{FF2B5EF4-FFF2-40B4-BE49-F238E27FC236}">
                  <a16:creationId xmlns="" xmlns:a16="http://schemas.microsoft.com/office/drawing/2014/main" id="{CA0E04A5-F883-479E-BA82-B020BC0E7D63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p:blipFill>
          <p:spPr>
            <a:xfrm>
              <a:off x="10568208" y="7187711"/>
              <a:ext cx="914400" cy="914400"/>
            </a:xfrm>
            <a:prstGeom prst="rect">
              <a:avLst/>
            </a:prstGeom>
          </p:spPr>
        </p:pic>
        <p:sp>
          <p:nvSpPr>
            <p:cNvPr id="8" name="CuadroTexto 7">
              <a:extLst>
                <a:ext uri="{FF2B5EF4-FFF2-40B4-BE49-F238E27FC236}">
                  <a16:creationId xmlns="" xmlns:a16="http://schemas.microsoft.com/office/drawing/2014/main" id="{CF3D42E4-0D28-49A1-89F9-52AAE5F8A749}"/>
                </a:ext>
              </a:extLst>
            </p:cNvPr>
            <p:cNvSpPr txBox="1"/>
            <p:nvPr/>
          </p:nvSpPr>
          <p:spPr>
            <a:xfrm rot="18234664">
              <a:off x="10317190" y="7374953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kumimoji="0" lang="es-ES" sz="1400" b="0" i="0" u="none" strike="noStrike" cap="none" spc="0" normalizeH="0" baseline="0" dirty="0">
                  <a:ln>
                    <a:noFill/>
                  </a:ln>
                  <a:solidFill>
                    <a:srgbClr val="887B42"/>
                  </a:solidFill>
                  <a:effectLst/>
                  <a:uFillTx/>
                  <a:latin typeface="+mj-lt"/>
                  <a:ea typeface="+mj-ea"/>
                  <a:cs typeface="+mj-cs"/>
                  <a:sym typeface="Helvetica"/>
                </a:rPr>
                <a:t>Digital</a:t>
              </a:r>
            </a:p>
          </p:txBody>
        </p:sp>
        <p:sp>
          <p:nvSpPr>
            <p:cNvPr id="24" name="CuadroTexto 23">
              <a:extLst>
                <a:ext uri="{FF2B5EF4-FFF2-40B4-BE49-F238E27FC236}">
                  <a16:creationId xmlns="" xmlns:a16="http://schemas.microsoft.com/office/drawing/2014/main" id="{47F4F8AD-E140-4463-88E8-99879AAD2237}"/>
                </a:ext>
              </a:extLst>
            </p:cNvPr>
            <p:cNvSpPr txBox="1"/>
            <p:nvPr/>
          </p:nvSpPr>
          <p:spPr>
            <a:xfrm rot="18234664">
              <a:off x="10780144" y="7665377"/>
              <a:ext cx="914400" cy="318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50800" tIns="50800" rIns="50800" bIns="50800" numCol="1" spcCol="38100" rtlCol="0" anchor="ctr">
              <a:spAutoFit/>
            </a:bodyPr>
            <a:lstStyle/>
            <a:p>
              <a:pPr marL="0" marR="0" indent="0" algn="ctr" defTabSz="584200" rtl="0" fontAlgn="auto" latinLnBrk="1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r>
                <a:rPr lang="es-ES" sz="1400" dirty="0">
                  <a:solidFill>
                    <a:srgbClr val="887B42"/>
                  </a:solidFill>
                </a:rPr>
                <a:t>Twin</a:t>
              </a:r>
              <a:endParaRPr kumimoji="0" lang="es-ES" sz="1400" b="0" i="0" u="none" strike="noStrike" cap="none" spc="0" normalizeH="0" baseline="0" dirty="0">
                <a:ln>
                  <a:noFill/>
                </a:ln>
                <a:solidFill>
                  <a:srgbClr val="887B42"/>
                </a:solidFill>
                <a:effectLst/>
                <a:uFillTx/>
                <a:latin typeface="+mj-lt"/>
                <a:ea typeface="+mj-ea"/>
                <a:cs typeface="+mj-cs"/>
                <a:sym typeface="Helvetica"/>
              </a:endParaRPr>
            </a:p>
          </p:txBody>
        </p:sp>
      </p:grpSp>
      <p:sp>
        <p:nvSpPr>
          <p:cNvPr id="30" name="Rectangle 2">
            <a:extLst>
              <a:ext uri="{FF2B5EF4-FFF2-40B4-BE49-F238E27FC236}">
                <a16:creationId xmlns="" xmlns:a16="http://schemas.microsoft.com/office/drawing/2014/main" id="{146C01A2-7906-49C9-A203-629DAF8B358D}"/>
              </a:ext>
            </a:extLst>
          </p:cNvPr>
          <p:cNvSpPr/>
          <p:nvPr/>
        </p:nvSpPr>
        <p:spPr>
          <a:xfrm>
            <a:off x="1177042" y="8178188"/>
            <a:ext cx="3274206" cy="72884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l">
              <a:defRPr/>
            </a:pPr>
            <a:r>
              <a:rPr lang="en-GB" sz="1600" dirty="0">
                <a:latin typeface="Franklin Gothic Book" panose="020B0503020102020204" pitchFamily="34" charset="0"/>
              </a:rPr>
              <a:t>Research Group</a:t>
            </a:r>
            <a:r>
              <a:rPr lang="hu-HU" sz="1600" dirty="0">
                <a:latin typeface="Franklin Gothic Book" panose="020B0503020102020204" pitchFamily="34" charset="0"/>
              </a:rPr>
              <a:t> </a:t>
            </a:r>
            <a:r>
              <a:rPr lang="en-GB" sz="1600" dirty="0">
                <a:latin typeface="Franklin Gothic Book" panose="020B0503020102020204" pitchFamily="34" charset="0"/>
              </a:rPr>
              <a:t>for</a:t>
            </a:r>
            <a:r>
              <a:rPr lang="hu-HU" sz="1600" dirty="0">
                <a:latin typeface="Franklin Gothic Book" panose="020B0503020102020204" pitchFamily="34" charset="0"/>
              </a:rPr>
              <a:t> </a:t>
            </a:r>
            <a:r>
              <a:rPr lang="en-GB" sz="1600" dirty="0">
                <a:latin typeface="Franklin Gothic Book" panose="020B0503020102020204" pitchFamily="34" charset="0"/>
              </a:rPr>
              <a:t>developing</a:t>
            </a:r>
            <a:r>
              <a:rPr lang="hu-HU" sz="1600" dirty="0">
                <a:latin typeface="Franklin Gothic Book" panose="020B0503020102020204" pitchFamily="34" charset="0"/>
              </a:rPr>
              <a:t> </a:t>
            </a:r>
            <a:r>
              <a:rPr lang="en-GB" sz="1600" dirty="0">
                <a:latin typeface="Franklin Gothic Book" panose="020B0503020102020204" pitchFamily="34" charset="0"/>
              </a:rPr>
              <a:t>Markov-chain methods in monitoring health-care processes</a:t>
            </a:r>
            <a:endParaRPr lang="es-ES" sz="1600" dirty="0">
              <a:latin typeface="Franklin Gothic Book" panose="020B0503020102020204" pitchFamily="34" charset="0"/>
            </a:endParaRPr>
          </a:p>
        </p:txBody>
      </p: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7931B58E-31BD-49AB-9DF0-0F04B0F90A7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35169" y="8202096"/>
            <a:ext cx="887861" cy="887861"/>
          </a:xfrm>
          <a:prstGeom prst="rect">
            <a:avLst/>
          </a:prstGeom>
        </p:spPr>
      </p:pic>
      <p:pic>
        <p:nvPicPr>
          <p:cNvPr id="32" name="Picture 31">
            <a:extLst>
              <a:ext uri="{FF2B5EF4-FFF2-40B4-BE49-F238E27FC236}">
                <a16:creationId xmlns="" xmlns:a16="http://schemas.microsoft.com/office/drawing/2014/main" id="{7F541EA5-800E-424E-AA1E-7F80E336D84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7847" y="8202096"/>
            <a:ext cx="2658666" cy="7955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33B54B46-EAF6-42A2-82C4-6CE21ED845DD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599671" y="4882387"/>
            <a:ext cx="3808006" cy="2426443"/>
          </a:xfrm>
          <a:prstGeom prst="rect">
            <a:avLst/>
          </a:prstGeom>
        </p:spPr>
      </p:pic>
      <p:pic>
        <p:nvPicPr>
          <p:cNvPr id="33" name="Picture 32">
            <a:extLst>
              <a:ext uri="{FF2B5EF4-FFF2-40B4-BE49-F238E27FC236}">
                <a16:creationId xmlns="" xmlns:a16="http://schemas.microsoft.com/office/drawing/2014/main" id="{97F6A53E-57CA-47F3-B611-52C54547945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54775" y="4827273"/>
            <a:ext cx="3456621" cy="2321791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3244" y="8194568"/>
            <a:ext cx="1270650" cy="1242080"/>
          </a:xfrm>
          <a:prstGeom prst="rect">
            <a:avLst/>
          </a:prstGeom>
        </p:spPr>
      </p:pic>
      <p:sp>
        <p:nvSpPr>
          <p:cNvPr id="5" name="Szövegdoboz 4"/>
          <p:cNvSpPr txBox="1"/>
          <p:nvPr/>
        </p:nvSpPr>
        <p:spPr>
          <a:xfrm>
            <a:off x="4507019" y="9089957"/>
            <a:ext cx="802620" cy="318036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defTabSz="584200" rtl="0" latinLnBrk="1" hangingPunct="0"/>
            <a:r>
              <a:rPr lang="hu-HU" sz="1400" dirty="0" smtClean="0">
                <a:solidFill>
                  <a:srgbClr val="887B56"/>
                </a:solidFill>
              </a:rPr>
              <a:t>ELTE</a:t>
            </a:r>
            <a:endParaRPr kumimoji="0" lang="hu-H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sym typeface="Helvetica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365C0"/>
          </a:solidFill>
          <a:prstDash val="solid"/>
          <a:bevel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2051</TotalTime>
  <Words>426</Words>
  <Application>Microsoft Office PowerPoint</Application>
  <PresentationFormat>Egyéni</PresentationFormat>
  <Paragraphs>34</Paragraphs>
  <Slides>2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7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</vt:i4>
      </vt:variant>
    </vt:vector>
  </HeadingPairs>
  <TitlesOfParts>
    <vt:vector size="10" baseType="lpstr">
      <vt:lpstr>Arial</vt:lpstr>
      <vt:lpstr>Avenir Roman</vt:lpstr>
      <vt:lpstr>Calibri</vt:lpstr>
      <vt:lpstr>Franklin Gothic Book</vt:lpstr>
      <vt:lpstr>Franklin Gothic Demi Cond</vt:lpstr>
      <vt:lpstr>Helvetica</vt:lpstr>
      <vt:lpstr>Helvetica Light</vt:lpstr>
      <vt:lpstr>Default</vt:lpstr>
      <vt:lpstr>PowerPoint bemutató</vt:lpstr>
      <vt:lpstr>Results and Benefits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SPORTELLO;math-in</dc:creator>
  <cp:lastModifiedBy>András Zempléni</cp:lastModifiedBy>
  <cp:revision>76</cp:revision>
  <dcterms:modified xsi:type="dcterms:W3CDTF">2019-11-09T17:46:23Z</dcterms:modified>
</cp:coreProperties>
</file>