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698"/>
    <a:srgbClr val="323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488" autoAdjust="0"/>
  </p:normalViewPr>
  <p:slideViewPr>
    <p:cSldViewPr>
      <p:cViewPr varScale="1">
        <p:scale>
          <a:sx n="68" d="100"/>
          <a:sy n="68" d="100"/>
        </p:scale>
        <p:origin x="5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D642A-0C91-4B6C-A856-21EABE0F9D62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B2628-69AE-4A51-8686-1BD29467788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22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373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37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37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628-69AE-4A51-8686-1BD29467788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37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48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3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53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79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95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3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74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32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71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465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04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C217-12C8-4506-B9F7-E5B1ED423B01}" type="datetimeFigureOut">
              <a:rPr lang="es-ES" smtClean="0"/>
              <a:t>11/11/2019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8C0DA-13C8-4662-BF28-17917CF7DA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03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tmp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na\Desktop\math_in\Imagen\Oficiales\USC\logo_u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975" y="4338864"/>
            <a:ext cx="777913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6607"/>
              </p:ext>
            </p:extLst>
          </p:nvPr>
        </p:nvGraphicFramePr>
        <p:xfrm>
          <a:off x="460375" y="3284985"/>
          <a:ext cx="8288089" cy="188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6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1984">
                <a:tc>
                  <a:txBody>
                    <a:bodyPr/>
                    <a:lstStyle/>
                    <a:p>
                      <a:pPr algn="l"/>
                      <a:r>
                        <a:rPr lang="hu-HU" sz="2000" dirty="0" smtClean="0"/>
                        <a:t>Statistics</a:t>
                      </a:r>
                      <a:r>
                        <a:rPr lang="hu-HU" sz="2000" baseline="0" dirty="0" smtClean="0"/>
                        <a:t> and Mathematical Modeling Consulting Group</a:t>
                      </a:r>
                    </a:p>
                    <a:p>
                      <a:pPr algn="l"/>
                      <a:endParaRPr lang="es-ES_tradnl" sz="2000" b="0" dirty="0"/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000" b="1" kern="1200" dirty="0" err="1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ffer</a:t>
                      </a: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statistical consulting and 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data science research and development </a:t>
                      </a:r>
                      <a:r>
                        <a:rPr lang="en-US" sz="2000" b="1" kern="1200" dirty="0" err="1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ser</a:t>
                      </a: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000" b="1" kern="1200" dirty="0" err="1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e to</a:t>
                      </a:r>
                      <a:r>
                        <a:rPr lang="hu-HU" sz="2000" b="1" kern="1200" baseline="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corporate and academic partners</a:t>
                      </a:r>
                      <a:r>
                        <a:rPr lang="hu-HU" sz="2000" b="1" kern="1200" dirty="0" smtClean="0">
                          <a:solidFill>
                            <a:srgbClr val="77C698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_tradnl" sz="2000" b="0" dirty="0" smtClean="0"/>
                    </a:p>
                    <a:p>
                      <a:pPr algn="l"/>
                      <a:endParaRPr lang="es-ES_tradnl" sz="2000" b="0" dirty="0"/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368036"/>
              </p:ext>
            </p:extLst>
          </p:nvPr>
        </p:nvGraphicFramePr>
        <p:xfrm>
          <a:off x="460375" y="5178936"/>
          <a:ext cx="8216082" cy="134640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67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408">
                <a:tc>
                  <a:txBody>
                    <a:bodyPr/>
                    <a:lstStyle/>
                    <a:p>
                      <a:pPr algn="l"/>
                      <a:r>
                        <a:rPr lang="hu-HU" sz="2000" dirty="0" smtClean="0"/>
                        <a:t>SDA Informatika Zrt.</a:t>
                      </a:r>
                    </a:p>
                    <a:p>
                      <a:pPr algn="l"/>
                      <a:endParaRPr lang="es-ES_tradnl" sz="2000" dirty="0"/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aseline="0" dirty="0" smtClean="0">
                          <a:solidFill>
                            <a:srgbClr val="77C698"/>
                          </a:solidFill>
                        </a:rPr>
                        <a:t>Among other things, SDA develops the educational administrative system of </a:t>
                      </a:r>
                      <a:r>
                        <a:rPr lang="hu-HU" sz="2000" baseline="0" dirty="0" err="1" smtClean="0">
                          <a:solidFill>
                            <a:srgbClr val="77C698"/>
                          </a:solidFill>
                        </a:rPr>
                        <a:t>Hungarian</a:t>
                      </a:r>
                      <a:r>
                        <a:rPr lang="hu-HU" sz="2000" baseline="0" dirty="0" smtClean="0">
                          <a:solidFill>
                            <a:srgbClr val="77C698"/>
                          </a:solidFill>
                        </a:rPr>
                        <a:t> universities.</a:t>
                      </a:r>
                      <a:endParaRPr lang="en-US" sz="2000" dirty="0">
                        <a:solidFill>
                          <a:srgbClr val="77C698"/>
                        </a:solidFill>
                      </a:endParaRPr>
                    </a:p>
                  </a:txBody>
                  <a:tcPr marL="90000" marR="90000" marT="180000" marB="1800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7C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9512" y="1693838"/>
            <a:ext cx="8784976" cy="1354217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1600" b="1" dirty="0">
                <a:solidFill>
                  <a:srgbClr val="32363E"/>
                </a:solidFill>
              </a:rPr>
              <a:t>The</a:t>
            </a:r>
            <a:r>
              <a:rPr lang="es-ES_tradnl" sz="1600" b="1" dirty="0">
                <a:solidFill>
                  <a:srgbClr val="32363E"/>
                </a:solidFill>
              </a:rPr>
              <a:t> Industrial </a:t>
            </a:r>
            <a:r>
              <a:rPr lang="en-US" sz="1600" b="1" dirty="0">
                <a:solidFill>
                  <a:srgbClr val="32363E"/>
                </a:solidFill>
              </a:rPr>
              <a:t>Problem</a:t>
            </a:r>
          </a:p>
          <a:p>
            <a:endParaRPr lang="en-US" dirty="0"/>
          </a:p>
          <a:p>
            <a:pPr algn="just"/>
            <a:r>
              <a:rPr lang="hu-HU" sz="1600" dirty="0" smtClean="0">
                <a:solidFill>
                  <a:srgbClr val="32363E"/>
                </a:solidFill>
              </a:rPr>
              <a:t>Every third student drops out from undergraduate programs, that is associated with social and economic costs. The </a:t>
            </a:r>
            <a:r>
              <a:rPr lang="en-US" sz="1600" dirty="0" smtClean="0">
                <a:solidFill>
                  <a:srgbClr val="32363E"/>
                </a:solidFill>
              </a:rPr>
              <a:t>shortage </a:t>
            </a:r>
            <a:r>
              <a:rPr lang="en-US" sz="1600" dirty="0">
                <a:solidFill>
                  <a:srgbClr val="32363E"/>
                </a:solidFill>
              </a:rPr>
              <a:t>of skilled human resources endangers the outlook of economic growth. </a:t>
            </a:r>
            <a:r>
              <a:rPr lang="hu-HU" sz="1600" dirty="0" smtClean="0">
                <a:solidFill>
                  <a:srgbClr val="32363E"/>
                </a:solidFill>
              </a:rPr>
              <a:t>The </a:t>
            </a:r>
            <a:r>
              <a:rPr lang="hu-HU" sz="1600" dirty="0" err="1" smtClean="0">
                <a:solidFill>
                  <a:srgbClr val="32363E"/>
                </a:solidFill>
              </a:rPr>
              <a:t>goal</a:t>
            </a:r>
            <a:r>
              <a:rPr lang="hu-HU" sz="1600" dirty="0" smtClean="0">
                <a:solidFill>
                  <a:srgbClr val="32363E"/>
                </a:solidFill>
              </a:rPr>
              <a:t> is to predict final academic performance and identify its contributing factors.</a:t>
            </a:r>
            <a:endParaRPr lang="en-US" sz="1600" dirty="0">
              <a:solidFill>
                <a:srgbClr val="32363E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900" dirty="0"/>
              <a:t>PREDICTION </a:t>
            </a:r>
            <a:r>
              <a:rPr lang="hu-HU" sz="2900" dirty="0" smtClean="0"/>
              <a:t>and FACTORS </a:t>
            </a:r>
          </a:p>
          <a:p>
            <a:pPr defTabSz="606425"/>
            <a:r>
              <a:rPr lang="en-US" sz="2900" dirty="0" smtClean="0"/>
              <a:t>of </a:t>
            </a:r>
            <a:r>
              <a:rPr lang="hu-HU" sz="2900" dirty="0" smtClean="0"/>
              <a:t>DROPOUT in HIGHER EDUCATION</a:t>
            </a:r>
            <a:endParaRPr lang="en-US" sz="2900" dirty="0"/>
          </a:p>
        </p:txBody>
      </p:sp>
      <p:pic>
        <p:nvPicPr>
          <p:cNvPr id="10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 rot="16200000">
            <a:off x="-579098" y="3971587"/>
            <a:ext cx="1567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i="1" dirty="0" err="1">
                <a:solidFill>
                  <a:srgbClr val="77C698"/>
                </a:solidFill>
              </a:rPr>
              <a:t>Research</a:t>
            </a:r>
            <a:r>
              <a:rPr lang="es-ES_tradnl" sz="1600" b="1" i="1" dirty="0">
                <a:solidFill>
                  <a:srgbClr val="77C698"/>
                </a:solidFill>
              </a:rPr>
              <a:t> </a:t>
            </a:r>
            <a:r>
              <a:rPr lang="es-ES_tradnl" sz="1600" b="1" i="1" dirty="0" err="1">
                <a:solidFill>
                  <a:srgbClr val="77C698"/>
                </a:solidFill>
              </a:rPr>
              <a:t>group</a:t>
            </a:r>
            <a:endParaRPr lang="es-ES" sz="1600" b="1" i="1" dirty="0">
              <a:solidFill>
                <a:srgbClr val="77C698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99282" y="563598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i="1" dirty="0">
                <a:solidFill>
                  <a:srgbClr val="77C698"/>
                </a:solidFill>
              </a:rPr>
              <a:t>Company</a:t>
            </a:r>
            <a:endParaRPr lang="es-ES" sz="1600" b="1" i="1" dirty="0">
              <a:solidFill>
                <a:srgbClr val="77C69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74" y="5702022"/>
            <a:ext cx="1539373" cy="548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22" y="4140864"/>
            <a:ext cx="936104" cy="9361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126" y="4288283"/>
            <a:ext cx="2026762" cy="651326"/>
          </a:xfrm>
          <a:prstGeom prst="rect">
            <a:avLst/>
          </a:prstGeom>
        </p:spPr>
      </p:pic>
      <p:pic>
        <p:nvPicPr>
          <p:cNvPr id="15" name="Kép 14" descr="Képernyőrész kivágás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872208" cy="4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8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9 Marcador de contenido"/>
          <p:cNvSpPr>
            <a:spLocks noGrp="1"/>
          </p:cNvSpPr>
          <p:nvPr>
            <p:ph idx="1"/>
          </p:nvPr>
        </p:nvSpPr>
        <p:spPr>
          <a:xfrm>
            <a:off x="179512" y="1198212"/>
            <a:ext cx="8500529" cy="20867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b="1" dirty="0">
                <a:solidFill>
                  <a:srgbClr val="32363E"/>
                </a:solidFill>
              </a:rPr>
              <a:t>Challenges &amp; Goals</a:t>
            </a:r>
          </a:p>
          <a:p>
            <a:pPr marL="0" indent="0" algn="just">
              <a:buNone/>
            </a:pPr>
            <a:endParaRPr lang="en-US" sz="1600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To </a:t>
            </a:r>
            <a:r>
              <a:rPr lang="hu-HU" sz="1600" dirty="0" smtClean="0">
                <a:solidFill>
                  <a:srgbClr val="32363E"/>
                </a:solidFill>
              </a:rPr>
              <a:t>predict the </a:t>
            </a:r>
            <a:r>
              <a:rPr lang="hu-HU" sz="1600" dirty="0" smtClean="0">
                <a:solidFill>
                  <a:srgbClr val="77C698"/>
                </a:solidFill>
              </a:rPr>
              <a:t>final academic performance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hu-HU" sz="1600" dirty="0" smtClean="0">
                <a:solidFill>
                  <a:srgbClr val="32363E"/>
                </a:solidFill>
              </a:rPr>
              <a:t>based on pre-enrollment achievement measures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en-US" sz="1600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To </a:t>
            </a:r>
            <a:r>
              <a:rPr lang="hu-HU" sz="1600" dirty="0" smtClean="0">
                <a:solidFill>
                  <a:srgbClr val="32363E"/>
                </a:solidFill>
              </a:rPr>
              <a:t>identify</a:t>
            </a:r>
            <a:r>
              <a:rPr lang="en-US" sz="1600" dirty="0" smtClean="0">
                <a:solidFill>
                  <a:srgbClr val="32363E"/>
                </a:solidFill>
              </a:rPr>
              <a:t> the </a:t>
            </a:r>
            <a:r>
              <a:rPr lang="hu-HU" sz="1600" dirty="0" smtClean="0">
                <a:solidFill>
                  <a:srgbClr val="77C698"/>
                </a:solidFill>
              </a:rPr>
              <a:t>c</a:t>
            </a:r>
            <a:r>
              <a:rPr lang="en-US" sz="1600" dirty="0" smtClean="0">
                <a:solidFill>
                  <a:srgbClr val="77C698"/>
                </a:solidFill>
              </a:rPr>
              <a:t>o</a:t>
            </a:r>
            <a:r>
              <a:rPr lang="hu-HU" sz="1600" dirty="0" smtClean="0">
                <a:solidFill>
                  <a:srgbClr val="77C698"/>
                </a:solidFill>
              </a:rPr>
              <a:t>ntributing factors</a:t>
            </a:r>
            <a:r>
              <a:rPr lang="hu-HU" sz="1600" dirty="0">
                <a:solidFill>
                  <a:srgbClr val="77C698"/>
                </a:solidFill>
              </a:rPr>
              <a:t> </a:t>
            </a:r>
            <a:r>
              <a:rPr lang="hu-HU" sz="1600" dirty="0" smtClean="0">
                <a:solidFill>
                  <a:srgbClr val="32363E"/>
                </a:solidFill>
              </a:rPr>
              <a:t>of university success.</a:t>
            </a:r>
            <a:endParaRPr lang="en-US" sz="1600" dirty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To </a:t>
            </a:r>
            <a:r>
              <a:rPr lang="hu-HU" sz="1600" dirty="0" smtClean="0">
                <a:solidFill>
                  <a:srgbClr val="32363E"/>
                </a:solidFill>
              </a:rPr>
              <a:t>show </a:t>
            </a:r>
            <a:r>
              <a:rPr lang="hu-HU" sz="1600" dirty="0">
                <a:solidFill>
                  <a:srgbClr val="77C698"/>
                </a:solidFill>
              </a:rPr>
              <a:t>how</a:t>
            </a:r>
            <a:r>
              <a:rPr lang="hu-HU" sz="1600" dirty="0" smtClean="0">
                <a:solidFill>
                  <a:srgbClr val="32363E"/>
                </a:solidFill>
              </a:rPr>
              <a:t> and what to extent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hu-HU" sz="1600" dirty="0" smtClean="0">
                <a:solidFill>
                  <a:srgbClr val="77C698"/>
                </a:solidFill>
              </a:rPr>
              <a:t>features</a:t>
            </a:r>
            <a:r>
              <a:rPr lang="hu-HU" sz="1600" dirty="0">
                <a:solidFill>
                  <a:srgbClr val="77C698"/>
                </a:solidFill>
              </a:rPr>
              <a:t> </a:t>
            </a:r>
            <a:r>
              <a:rPr lang="hu-HU" sz="1600" dirty="0" smtClean="0">
                <a:solidFill>
                  <a:srgbClr val="77C698"/>
                </a:solidFill>
              </a:rPr>
              <a:t>affect individual prediction</a:t>
            </a:r>
            <a:r>
              <a:rPr lang="en-US" sz="1600" dirty="0" smtClean="0">
                <a:solidFill>
                  <a:srgbClr val="77C698"/>
                </a:solidFill>
              </a:rPr>
              <a:t>s</a:t>
            </a:r>
            <a:r>
              <a:rPr lang="hu-HU" sz="1600" dirty="0">
                <a:solidFill>
                  <a:srgbClr val="77C698"/>
                </a:solidFill>
              </a:rPr>
              <a:t> </a:t>
            </a:r>
            <a:r>
              <a:rPr lang="hu-HU" sz="1600" dirty="0" smtClean="0">
                <a:solidFill>
                  <a:srgbClr val="32363E"/>
                </a:solidFill>
              </a:rPr>
              <a:t>of final performance.</a:t>
            </a:r>
            <a:endParaRPr lang="en-US" sz="1600" dirty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To </a:t>
            </a:r>
            <a:r>
              <a:rPr lang="hu-HU" sz="1600" dirty="0" smtClean="0">
                <a:solidFill>
                  <a:srgbClr val="32363E"/>
                </a:solidFill>
              </a:rPr>
              <a:t>help higher education decision-makers find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hu-HU" sz="1600" dirty="0" smtClean="0">
                <a:solidFill>
                  <a:srgbClr val="77C698"/>
                </a:solidFill>
              </a:rPr>
              <a:t>at-risk students</a:t>
            </a:r>
            <a:r>
              <a:rPr lang="en-US" sz="1600" dirty="0" smtClean="0">
                <a:solidFill>
                  <a:srgbClr val="77C698"/>
                </a:solidFill>
              </a:rPr>
              <a:t>.</a:t>
            </a:r>
            <a:r>
              <a:rPr lang="hu-HU" sz="1600" dirty="0" smtClean="0">
                <a:solidFill>
                  <a:srgbClr val="77C698"/>
                </a:solidFill>
              </a:rPr>
              <a:t> 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32363E"/>
                </a:solidFill>
              </a:rPr>
              <a:t>To</a:t>
            </a:r>
            <a:r>
              <a:rPr lang="hu-HU" sz="1600" dirty="0" smtClean="0">
                <a:solidFill>
                  <a:srgbClr val="32363E"/>
                </a:solidFill>
              </a:rPr>
              <a:t> suggest higher education policy-makers </a:t>
            </a:r>
            <a:r>
              <a:rPr lang="hu-HU" sz="1600" dirty="0">
                <a:solidFill>
                  <a:srgbClr val="77C698"/>
                </a:solidFill>
              </a:rPr>
              <a:t>action plans for reducing dropout rate.</a:t>
            </a:r>
            <a:endParaRPr lang="en-US" sz="1600" dirty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To </a:t>
            </a:r>
            <a:r>
              <a:rPr lang="hu-HU" sz="1600" dirty="0" smtClean="0">
                <a:solidFill>
                  <a:srgbClr val="32363E"/>
                </a:solidFill>
              </a:rPr>
              <a:t>help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hu-HU" sz="1600" dirty="0" smtClean="0">
                <a:solidFill>
                  <a:srgbClr val="32363E"/>
                </a:solidFill>
              </a:rPr>
              <a:t>students find the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hu-HU" sz="1600" dirty="0" smtClean="0">
                <a:solidFill>
                  <a:srgbClr val="77C698"/>
                </a:solidFill>
              </a:rPr>
              <a:t>skills they need to master</a:t>
            </a:r>
            <a:r>
              <a:rPr lang="en-US" sz="1600" dirty="0" smtClean="0">
                <a:solidFill>
                  <a:srgbClr val="77C698"/>
                </a:solidFill>
              </a:rPr>
              <a:t>.</a:t>
            </a:r>
            <a:endParaRPr lang="en-US" sz="1600" dirty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endParaRPr lang="en-US" sz="1600" dirty="0">
              <a:solidFill>
                <a:srgbClr val="32363E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900" dirty="0"/>
              <a:t>PREDICTION </a:t>
            </a:r>
            <a:r>
              <a:rPr lang="hu-HU" sz="2900" dirty="0"/>
              <a:t>and FACTORS </a:t>
            </a:r>
          </a:p>
          <a:p>
            <a:pPr defTabSz="606425"/>
            <a:r>
              <a:rPr lang="en-US" sz="2900" dirty="0"/>
              <a:t>of </a:t>
            </a:r>
            <a:r>
              <a:rPr lang="hu-HU" sz="2900" dirty="0"/>
              <a:t>DROPOUT in HIGHER </a:t>
            </a:r>
            <a:r>
              <a:rPr lang="hu-HU" sz="2900" dirty="0" smtClean="0"/>
              <a:t>EDUCATION</a:t>
            </a:r>
            <a:endParaRPr lang="en-US" sz="2900" dirty="0"/>
          </a:p>
        </p:txBody>
      </p:sp>
      <p:pic>
        <p:nvPicPr>
          <p:cNvPr id="17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616048" y="6128684"/>
            <a:ext cx="7340327" cy="307777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sz="1400" i="1" dirty="0" smtClean="0">
                <a:solidFill>
                  <a:srgbClr val="32363E"/>
                </a:solidFill>
              </a:rPr>
              <a:t>Two examples for the prediction of final performance together with the contributing factors</a:t>
            </a:r>
            <a:endParaRPr lang="es-ES" sz="1400" i="1" dirty="0">
              <a:solidFill>
                <a:srgbClr val="32363E"/>
              </a:solidFill>
            </a:endParaRPr>
          </a:p>
        </p:txBody>
      </p:sp>
      <p:pic>
        <p:nvPicPr>
          <p:cNvPr id="1026" name="Picture 2" descr="https://lh5.googleusercontent.com/NHcOZjaEHmJ8mX5dt43SyJYQ1lDZXmvbqxVjH6mlopJ8ED1AWvEgH6dSG7vwpbv0DBLFZYTvDjpugZPMXk_7xglfqYwP5EPLtbYFiHIBw-uvdP_vIY1zL-_n5Gr84B6p3O9AfTY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74" y="3926561"/>
            <a:ext cx="8610652" cy="92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WFkBIkNhl1IrTYQyufgk0Bl3xnE0JhHuFzdfeSGQbONYpR0-ypVhziNyTat9PV8X2HEBymg5G-_nzbWKAcsRtfck622v528YKlE6rwI1OZCsCA0QN0smlXFZ3BebKrsMIYJJGc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5" y="5013176"/>
            <a:ext cx="7113638" cy="98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Kép 14" descr="Képernyőrész kivágás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872208" cy="4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3.googleusercontent.com/eKbnW7RGqhwtj3zLQfqP4HlukKLGURYgVRJ99GMuxWplknmnGmhrh2aAVtS5TerpF2V1cufSC_3R-59jqiVn8XR-jyTWX8Tz2y5UPzQvxeAIA5Sg3Jet_d0mQQvLKCpBz7ZcfbQ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30377"/>
            <a:ext cx="3490287" cy="2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3 Marcador de contenido"/>
          <p:cNvSpPr txBox="1">
            <a:spLocks/>
          </p:cNvSpPr>
          <p:nvPr/>
        </p:nvSpPr>
        <p:spPr>
          <a:xfrm>
            <a:off x="215516" y="997812"/>
            <a:ext cx="8712968" cy="2460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77C698"/>
              </a:buClr>
              <a:buSzPct val="50000"/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32363E"/>
                </a:solidFill>
              </a:rPr>
              <a:t>Mathematical and computational methods and techniques applied</a:t>
            </a:r>
          </a:p>
          <a:p>
            <a:pPr marL="0" indent="0" algn="just">
              <a:buClr>
                <a:srgbClr val="77C698"/>
              </a:buClr>
              <a:buSzPct val="50000"/>
              <a:buFont typeface="Arial" panose="020B0604020202020204" pitchFamily="34" charset="0"/>
              <a:buNone/>
            </a:pPr>
            <a:endParaRPr lang="en-US" sz="1600" b="1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 smtClean="0">
                <a:solidFill>
                  <a:srgbClr val="77C698"/>
                </a:solidFill>
              </a:rPr>
              <a:t>Data imputation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hu-HU" sz="1600" dirty="0" smtClean="0">
                <a:solidFill>
                  <a:srgbClr val="77C698"/>
                </a:solidFill>
              </a:rPr>
              <a:t>using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en-US" sz="1600" dirty="0" smtClean="0">
                <a:solidFill>
                  <a:srgbClr val="32363E"/>
                </a:solidFill>
              </a:rPr>
              <a:t>multiple imputation</a:t>
            </a:r>
            <a:r>
              <a:rPr lang="hu-HU" sz="1600" dirty="0" smtClean="0">
                <a:solidFill>
                  <a:srgbClr val="32363E"/>
                </a:solidFill>
              </a:rPr>
              <a:t> </a:t>
            </a:r>
            <a:r>
              <a:rPr lang="en-US" sz="1600" dirty="0" smtClean="0">
                <a:solidFill>
                  <a:srgbClr val="32363E"/>
                </a:solidFill>
              </a:rPr>
              <a:t>by chained equations </a:t>
            </a:r>
            <a:r>
              <a:rPr lang="en-US" sz="1600" dirty="0">
                <a:solidFill>
                  <a:srgbClr val="32363E"/>
                </a:solidFill>
              </a:rPr>
              <a:t>with Bayesian </a:t>
            </a:r>
            <a:r>
              <a:rPr lang="hu-HU" sz="1600" dirty="0" smtClean="0">
                <a:solidFill>
                  <a:srgbClr val="32363E"/>
                </a:solidFill>
              </a:rPr>
              <a:t>ridge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hu-HU" sz="1600" dirty="0" smtClean="0">
                <a:solidFill>
                  <a:srgbClr val="32363E"/>
                </a:solidFill>
              </a:rPr>
              <a:t>r</a:t>
            </a:r>
            <a:r>
              <a:rPr lang="en-US" sz="1600" dirty="0" smtClean="0">
                <a:solidFill>
                  <a:srgbClr val="32363E"/>
                </a:solidFill>
              </a:rPr>
              <a:t>egression</a:t>
            </a:r>
            <a:r>
              <a:rPr lang="en-US" sz="1600" dirty="0">
                <a:solidFill>
                  <a:srgbClr val="32363E"/>
                </a:solidFill>
              </a:rPr>
              <a:t>.</a:t>
            </a:r>
            <a:endParaRPr lang="hu-HU" sz="1600" dirty="0" smtClean="0">
              <a:solidFill>
                <a:srgbClr val="77C698"/>
              </a:solidFill>
            </a:endParaRPr>
          </a:p>
          <a:p>
            <a:pPr lvl="0"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 smtClean="0">
                <a:solidFill>
                  <a:srgbClr val="77C698"/>
                </a:solidFill>
              </a:rPr>
              <a:t>Prediction</a:t>
            </a:r>
            <a:r>
              <a:rPr lang="hu-HU" sz="1600" dirty="0" smtClean="0">
                <a:solidFill>
                  <a:srgbClr val="77C698"/>
                </a:solidFill>
              </a:rPr>
              <a:t> of final academic performance</a:t>
            </a:r>
            <a:r>
              <a:rPr lang="en-US" sz="1600" dirty="0" smtClean="0">
                <a:solidFill>
                  <a:srgbClr val="77C698"/>
                </a:solidFill>
              </a:rPr>
              <a:t> using </a:t>
            </a:r>
            <a:r>
              <a:rPr lang="hu-HU" sz="1600" dirty="0" smtClean="0">
                <a:solidFill>
                  <a:srgbClr val="32363E"/>
                </a:solidFill>
              </a:rPr>
              <a:t>gradient boosted trees (XGBoost)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hu-HU" sz="160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>
                <a:solidFill>
                  <a:srgbClr val="77C698"/>
                </a:solidFill>
              </a:rPr>
              <a:t>Evaluation</a:t>
            </a:r>
            <a:r>
              <a:rPr lang="en-US" sz="1600" dirty="0">
                <a:solidFill>
                  <a:srgbClr val="77C698"/>
                </a:solidFill>
              </a:rPr>
              <a:t> methods with </a:t>
            </a:r>
            <a:r>
              <a:rPr lang="hu-HU" sz="1600" dirty="0" smtClean="0">
                <a:solidFill>
                  <a:srgbClr val="32363E"/>
                </a:solidFill>
              </a:rPr>
              <a:t>reciever operating characteristic curve (ROC) analysis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en-US" sz="1600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 smtClean="0">
                <a:solidFill>
                  <a:srgbClr val="77C698"/>
                </a:solidFill>
              </a:rPr>
              <a:t>Local model explanation </a:t>
            </a:r>
            <a:r>
              <a:rPr lang="en-US" sz="1600" dirty="0" smtClean="0">
                <a:solidFill>
                  <a:srgbClr val="77C698"/>
                </a:solidFill>
              </a:rPr>
              <a:t>with </a:t>
            </a:r>
            <a:r>
              <a:rPr lang="hu-HU" sz="1600" dirty="0" smtClean="0">
                <a:solidFill>
                  <a:srgbClr val="32363E"/>
                </a:solidFill>
              </a:rPr>
              <a:t>SHAP values, based on a game-theoretical concept: Shapley value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hu-HU" sz="160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 smtClean="0">
                <a:solidFill>
                  <a:srgbClr val="77C698"/>
                </a:solidFill>
              </a:rPr>
              <a:t>Global model interpretation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en-US" sz="1600" dirty="0">
                <a:solidFill>
                  <a:srgbClr val="77C698"/>
                </a:solidFill>
              </a:rPr>
              <a:t>with </a:t>
            </a:r>
            <a:r>
              <a:rPr lang="hu-HU" sz="1600" dirty="0" smtClean="0">
                <a:solidFill>
                  <a:srgbClr val="32363E"/>
                </a:solidFill>
              </a:rPr>
              <a:t>permutation importance and aggregated SHAP values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hu-HU" sz="160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endParaRPr lang="hu-HU" sz="1600" dirty="0" smtClean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endParaRPr lang="en-US" sz="1600" dirty="0">
              <a:solidFill>
                <a:srgbClr val="32363E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723617" y="6086630"/>
            <a:ext cx="3598685" cy="523220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sz="1400" i="1" dirty="0" smtClean="0">
                <a:solidFill>
                  <a:srgbClr val="32363E"/>
                </a:solidFill>
              </a:rPr>
              <a:t>Summary of the effects on the final performance of the most important features.</a:t>
            </a:r>
            <a:endParaRPr lang="en-US" sz="1400" i="1" dirty="0">
              <a:solidFill>
                <a:srgbClr val="32363E"/>
              </a:solidFill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900" dirty="0"/>
              <a:t>PREDICTION </a:t>
            </a:r>
            <a:r>
              <a:rPr lang="hu-HU" sz="2900" dirty="0"/>
              <a:t>and FACTORS </a:t>
            </a:r>
          </a:p>
          <a:p>
            <a:pPr defTabSz="606425"/>
            <a:r>
              <a:rPr lang="en-US" sz="2900" dirty="0"/>
              <a:t>of </a:t>
            </a:r>
            <a:r>
              <a:rPr lang="hu-HU" sz="2900" dirty="0"/>
              <a:t>DROPOUT in HIGHER EDUCATION</a:t>
            </a:r>
            <a:endParaRPr lang="en-US" sz="2900" dirty="0"/>
          </a:p>
        </p:txBody>
      </p:sp>
      <p:pic>
        <p:nvPicPr>
          <p:cNvPr id="13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3.googleusercontent.com/cyyQWutGKoLp-QRFAQvGnIiWzouMdzI4glYk6eSX-l-m21K2sggyxdPUDpYODw1QpWtSdzoy546nw4S0zZf7xgj6KCcvCOjJL5pYVl1o8yDm-fk3bNnsG38einrbCvCbjtw0I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19706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21 CuadroTexto"/>
          <p:cNvSpPr txBox="1"/>
          <p:nvPr/>
        </p:nvSpPr>
        <p:spPr>
          <a:xfrm>
            <a:off x="827584" y="6086630"/>
            <a:ext cx="2376264" cy="523220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u-HU" sz="1400" i="1" dirty="0" smtClean="0">
                <a:solidFill>
                  <a:srgbClr val="32363E"/>
                </a:solidFill>
              </a:rPr>
              <a:t>ROC curves of Xboost and Random Forest models</a:t>
            </a:r>
            <a:endParaRPr lang="en-US" sz="1400" i="1" dirty="0">
              <a:solidFill>
                <a:srgbClr val="32363E"/>
              </a:solidFill>
            </a:endParaRPr>
          </a:p>
        </p:txBody>
      </p:sp>
      <p:pic>
        <p:nvPicPr>
          <p:cNvPr id="15" name="Kép 14" descr="Képernyőrész kivágás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872208" cy="4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3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28415" y="5229200"/>
            <a:ext cx="6334683" cy="107721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ES_tradnl" sz="1200" dirty="0"/>
          </a:p>
          <a:p>
            <a:pPr algn="ctr"/>
            <a:r>
              <a:rPr lang="hu-HU" sz="2000" dirty="0" smtClean="0"/>
              <a:t>The </a:t>
            </a:r>
            <a:r>
              <a:rPr lang="hu-HU" sz="2000" dirty="0"/>
              <a:t>c</a:t>
            </a:r>
            <a:r>
              <a:rPr lang="es-ES_tradnl" sz="2000" dirty="0" err="1" smtClean="0"/>
              <a:t>ompany</a:t>
            </a:r>
            <a:r>
              <a:rPr lang="hu-HU" sz="2000" dirty="0" smtClean="0"/>
              <a:t> is </a:t>
            </a:r>
            <a:r>
              <a:rPr lang="hu-HU" sz="2000" dirty="0" err="1" smtClean="0"/>
              <a:t>currently</a:t>
            </a:r>
            <a:r>
              <a:rPr lang="hu-HU" sz="2000" dirty="0" smtClean="0"/>
              <a:t> </a:t>
            </a:r>
            <a:r>
              <a:rPr lang="hu-HU" sz="2000" dirty="0" err="1" smtClean="0"/>
              <a:t>deploying</a:t>
            </a:r>
            <a:r>
              <a:rPr lang="hu-HU" sz="2000" dirty="0" smtClean="0"/>
              <a:t> our web application into the educational adminsitrative system. </a:t>
            </a:r>
            <a:endParaRPr lang="en-US" sz="2000" dirty="0"/>
          </a:p>
          <a:p>
            <a:pPr algn="ctr"/>
            <a:endParaRPr lang="es-ES" sz="1200" dirty="0"/>
          </a:p>
        </p:txBody>
      </p:sp>
      <p:sp>
        <p:nvSpPr>
          <p:cNvPr id="13" name="3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4896544" cy="3456384"/>
          </a:xfrm>
        </p:spPr>
        <p:txBody>
          <a:bodyPr>
            <a:noAutofit/>
          </a:bodyPr>
          <a:lstStyle/>
          <a:p>
            <a:pPr marL="0" indent="0" algn="just">
              <a:buClr>
                <a:srgbClr val="77C698"/>
              </a:buClr>
              <a:buSzPct val="50000"/>
              <a:buNone/>
            </a:pPr>
            <a:r>
              <a:rPr lang="en-US" sz="1600" b="1" dirty="0">
                <a:solidFill>
                  <a:srgbClr val="32363E"/>
                </a:solidFill>
              </a:rPr>
              <a:t>Results &amp; Benefits to the company</a:t>
            </a:r>
          </a:p>
          <a:p>
            <a:pPr marL="0" indent="0" algn="just">
              <a:buClr>
                <a:srgbClr val="77C698"/>
              </a:buClr>
              <a:buSzPct val="50000"/>
              <a:buNone/>
            </a:pPr>
            <a:endParaRPr lang="en-US" sz="1600" b="1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>
                <a:solidFill>
                  <a:srgbClr val="32363E"/>
                </a:solidFill>
              </a:rPr>
              <a:t>A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en-US" sz="1600" dirty="0">
                <a:solidFill>
                  <a:srgbClr val="77C698"/>
                </a:solidFill>
              </a:rPr>
              <a:t>developed </a:t>
            </a:r>
            <a:r>
              <a:rPr lang="hu-HU" sz="1600" dirty="0" smtClean="0">
                <a:solidFill>
                  <a:srgbClr val="77C698"/>
                </a:solidFill>
              </a:rPr>
              <a:t>web </a:t>
            </a:r>
            <a:r>
              <a:rPr lang="en-US" sz="1600" dirty="0" smtClean="0">
                <a:solidFill>
                  <a:srgbClr val="77C698"/>
                </a:solidFill>
              </a:rPr>
              <a:t>application</a:t>
            </a:r>
            <a:r>
              <a:rPr lang="hu-HU" sz="1600" dirty="0" smtClean="0">
                <a:solidFill>
                  <a:srgbClr val="32363E"/>
                </a:solidFill>
              </a:rPr>
              <a:t> that returns</a:t>
            </a:r>
            <a:r>
              <a:rPr lang="en-US" sz="1600" dirty="0" smtClean="0">
                <a:solidFill>
                  <a:srgbClr val="32363E"/>
                </a:solidFill>
              </a:rPr>
              <a:t> </a:t>
            </a:r>
            <a:r>
              <a:rPr lang="en-US" sz="1600" dirty="0">
                <a:solidFill>
                  <a:srgbClr val="32363E"/>
                </a:solidFill>
              </a:rPr>
              <a:t>predictions of </a:t>
            </a:r>
            <a:r>
              <a:rPr lang="hu-HU" sz="1600" dirty="0" smtClean="0">
                <a:solidFill>
                  <a:srgbClr val="32363E"/>
                </a:solidFill>
              </a:rPr>
              <a:t>final academic performance based on some pre-enrollment achievement features. The application also highlights which skills should be improved for a given student.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endParaRPr lang="en-US" sz="1600" dirty="0">
              <a:solidFill>
                <a:srgbClr val="77C698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hu-HU" sz="1600" dirty="0" smtClean="0">
                <a:solidFill>
                  <a:srgbClr val="77C698"/>
                </a:solidFill>
              </a:rPr>
              <a:t>3</a:t>
            </a:r>
            <a:r>
              <a:rPr lang="en-US" sz="1600" dirty="0" smtClean="0">
                <a:solidFill>
                  <a:srgbClr val="77C698"/>
                </a:solidFill>
              </a:rPr>
              <a:t> </a:t>
            </a:r>
            <a:r>
              <a:rPr lang="en-US" sz="1600" dirty="0">
                <a:solidFill>
                  <a:srgbClr val="77C698"/>
                </a:solidFill>
              </a:rPr>
              <a:t>years  of </a:t>
            </a:r>
            <a:r>
              <a:rPr lang="en-US" sz="1600" dirty="0" smtClean="0">
                <a:solidFill>
                  <a:srgbClr val="32363E"/>
                </a:solidFill>
              </a:rPr>
              <a:t>successful </a:t>
            </a:r>
            <a:r>
              <a:rPr lang="en-US" sz="1600" dirty="0">
                <a:solidFill>
                  <a:srgbClr val="32363E"/>
                </a:solidFill>
              </a:rPr>
              <a:t>collaboration </a:t>
            </a:r>
            <a:r>
              <a:rPr lang="en-US" sz="1600" dirty="0" smtClean="0">
                <a:solidFill>
                  <a:srgbClr val="32363E"/>
                </a:solidFill>
              </a:rPr>
              <a:t>on</a:t>
            </a:r>
            <a:r>
              <a:rPr lang="hu-HU" sz="1600" dirty="0" smtClean="0">
                <a:solidFill>
                  <a:srgbClr val="32363E"/>
                </a:solidFill>
              </a:rPr>
              <a:t> educational research and decision support system development</a:t>
            </a:r>
            <a:r>
              <a:rPr lang="en-US" sz="1600" dirty="0" smtClean="0">
                <a:solidFill>
                  <a:srgbClr val="32363E"/>
                </a:solidFill>
              </a:rPr>
              <a:t>.</a:t>
            </a:r>
            <a:endParaRPr lang="en-US" sz="1600" dirty="0">
              <a:solidFill>
                <a:srgbClr val="32363E"/>
              </a:solidFill>
            </a:endParaRP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r>
              <a:rPr lang="en-US" sz="1600" dirty="0">
                <a:solidFill>
                  <a:srgbClr val="32363E"/>
                </a:solidFill>
              </a:rPr>
              <a:t>Staff and researchers formation:  </a:t>
            </a:r>
            <a:r>
              <a:rPr lang="en-US" sz="1600" dirty="0" smtClean="0">
                <a:solidFill>
                  <a:srgbClr val="77C698"/>
                </a:solidFill>
              </a:rPr>
              <a:t>more </a:t>
            </a:r>
            <a:r>
              <a:rPr lang="en-US" sz="1600" dirty="0">
                <a:solidFill>
                  <a:srgbClr val="77C698"/>
                </a:solidFill>
              </a:rPr>
              <a:t>than 20 publications in </a:t>
            </a:r>
            <a:r>
              <a:rPr lang="en-US" sz="1600" dirty="0" smtClean="0">
                <a:solidFill>
                  <a:srgbClr val="77C698"/>
                </a:solidFill>
              </a:rPr>
              <a:t>prestigious con</a:t>
            </a:r>
            <a:r>
              <a:rPr lang="hu-HU" sz="1600" dirty="0" smtClean="0">
                <a:solidFill>
                  <a:srgbClr val="77C698"/>
                </a:solidFill>
              </a:rPr>
              <a:t>ferences and </a:t>
            </a:r>
            <a:r>
              <a:rPr lang="en-US" sz="1600" dirty="0" smtClean="0">
                <a:solidFill>
                  <a:srgbClr val="77C698"/>
                </a:solidFill>
              </a:rPr>
              <a:t>high </a:t>
            </a:r>
            <a:r>
              <a:rPr lang="en-US" sz="1600" dirty="0">
                <a:solidFill>
                  <a:srgbClr val="77C698"/>
                </a:solidFill>
              </a:rPr>
              <a:t>impact journals.</a:t>
            </a:r>
          </a:p>
          <a:p>
            <a:pPr algn="just">
              <a:buClr>
                <a:srgbClr val="77C698"/>
              </a:buClr>
              <a:buSzPct val="50000"/>
              <a:buFont typeface="Wingdings 2" panose="05020102010507070707" pitchFamily="18" charset="2"/>
              <a:buChar char=""/>
            </a:pPr>
            <a:endParaRPr lang="en-US" sz="1600" dirty="0">
              <a:solidFill>
                <a:srgbClr val="32363E"/>
              </a:solidFill>
            </a:endParaRPr>
          </a:p>
        </p:txBody>
      </p:sp>
      <p:pic>
        <p:nvPicPr>
          <p:cNvPr id="6148" name="Picture 4" descr="C:\Users\Ana\Desktop\math_in\Imagen\math_in\simbolo\corchete_dch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74" y="5229200"/>
            <a:ext cx="22512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na\Desktop\math_in\Imagen\math_in\simbolo\corchete_izqd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15" y="5229200"/>
            <a:ext cx="22512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5652120" y="4417367"/>
            <a:ext cx="3302405" cy="307777"/>
          </a:xfrm>
          <a:prstGeom prst="rect">
            <a:avLst/>
          </a:prstGeom>
          <a:solidFill>
            <a:srgbClr val="77C698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hu-HU" sz="1400" i="1" dirty="0" err="1" smtClean="0">
                <a:solidFill>
                  <a:srgbClr val="32363E"/>
                </a:solidFill>
              </a:rPr>
              <a:t>User</a:t>
            </a:r>
            <a:r>
              <a:rPr lang="hu-HU" sz="1400" i="1" dirty="0" smtClean="0">
                <a:solidFill>
                  <a:srgbClr val="32363E"/>
                </a:solidFill>
              </a:rPr>
              <a:t> input of </a:t>
            </a:r>
            <a:r>
              <a:rPr lang="hu-HU" sz="1400" i="1" dirty="0" err="1" smtClean="0">
                <a:solidFill>
                  <a:srgbClr val="32363E"/>
                </a:solidFill>
              </a:rPr>
              <a:t>the</a:t>
            </a:r>
            <a:r>
              <a:rPr lang="hu-HU" sz="1400" i="1" dirty="0" smtClean="0">
                <a:solidFill>
                  <a:srgbClr val="32363E"/>
                </a:solidFill>
              </a:rPr>
              <a:t> web </a:t>
            </a:r>
            <a:r>
              <a:rPr lang="hu-HU" sz="1400" i="1" dirty="0" err="1" smtClean="0">
                <a:solidFill>
                  <a:srgbClr val="32363E"/>
                </a:solidFill>
              </a:rPr>
              <a:t>application</a:t>
            </a:r>
            <a:endParaRPr lang="es-ES" sz="1400" i="1" dirty="0">
              <a:solidFill>
                <a:srgbClr val="32363E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0" y="116672"/>
            <a:ext cx="9144000" cy="792048"/>
          </a:xfrm>
          <a:prstGeom prst="rect">
            <a:avLst/>
          </a:prstGeom>
          <a:gradFill flip="none" rotWithShape="1">
            <a:gsLst>
              <a:gs pos="0">
                <a:srgbClr val="77C698">
                  <a:tint val="66000"/>
                  <a:satMod val="160000"/>
                </a:srgbClr>
              </a:gs>
              <a:gs pos="50000">
                <a:srgbClr val="77C698">
                  <a:tint val="44500"/>
                  <a:satMod val="160000"/>
                </a:srgbClr>
              </a:gs>
              <a:gs pos="100000">
                <a:srgbClr val="77C698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06425"/>
            <a:r>
              <a:rPr lang="en-US" sz="2900" dirty="0"/>
              <a:t>PREDICTION </a:t>
            </a:r>
            <a:r>
              <a:rPr lang="hu-HU" sz="2900" dirty="0"/>
              <a:t>and FACTORS </a:t>
            </a:r>
          </a:p>
          <a:p>
            <a:pPr defTabSz="606425"/>
            <a:r>
              <a:rPr lang="en-US" sz="2900" dirty="0"/>
              <a:t>of </a:t>
            </a:r>
            <a:r>
              <a:rPr lang="hu-HU" sz="2900" dirty="0"/>
              <a:t>DROPOUT in HIGHER EDUCATION</a:t>
            </a:r>
            <a:endParaRPr lang="en-US" sz="2900" dirty="0"/>
          </a:p>
        </p:txBody>
      </p:sp>
      <p:pic>
        <p:nvPicPr>
          <p:cNvPr id="12" name="Picture 2" descr="C:\Users\Ana\Desktop\math_in\GestionAdministrativa\EU_MATHSIN\logo_EU_MATHS_I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696"/>
            <a:ext cx="1225851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ép 1" descr="Képernyőrész kivágás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443" y="1792525"/>
            <a:ext cx="3496082" cy="2520280"/>
          </a:xfrm>
          <a:prstGeom prst="rect">
            <a:avLst/>
          </a:prstGeom>
        </p:spPr>
      </p:pic>
      <p:pic>
        <p:nvPicPr>
          <p:cNvPr id="16" name="Kép 15" descr="Képernyőrész kivágás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60648"/>
            <a:ext cx="1872208" cy="49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8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402</Words>
  <Application>Microsoft Office PowerPoint</Application>
  <PresentationFormat>Diavetítés a képernyőre (4:3 oldalarány)</PresentationFormat>
  <Paragraphs>47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2</vt:lpstr>
      <vt:lpstr>Tema de Office</vt:lpstr>
      <vt:lpstr>PowerPoint-bemutató</vt:lpstr>
      <vt:lpstr>PowerPoint-bemutató</vt:lpstr>
      <vt:lpstr>PowerPoint-bemutató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success stories with Industry</dc:title>
  <dc:creator>math-in</dc:creator>
  <cp:lastModifiedBy>Roland Molontay</cp:lastModifiedBy>
  <cp:revision>108</cp:revision>
  <dcterms:created xsi:type="dcterms:W3CDTF">2013-12-13T10:05:39Z</dcterms:created>
  <dcterms:modified xsi:type="dcterms:W3CDTF">2019-11-11T12:37:30Z</dcterms:modified>
</cp:coreProperties>
</file>