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191"/>
    <a:srgbClr val="31363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D10EAAB-FB32-4BFD-9381-7F33CC8BD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F79DD0D-8521-4CCA-913E-9873BDF3C8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948A02-2B22-473B-8B18-7F41F0ECFF1F}" type="datetimeFigureOut">
              <a:rPr lang="es-ES"/>
              <a:pPr>
                <a:defRPr/>
              </a:pPr>
              <a:t>14/02/2020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B253382-AC33-4A45-AFB5-E97C8EFF6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50FF30-C109-4E87-AE5A-B83BCF373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F399B6D-4EE3-4AF2-ACED-74BB6B5A11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DFACCB8-02D3-4379-BD27-30B3C4B29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4CB443-5FAE-4CB5-9AB8-B937C98C5F1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21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eu-maths-in.eu/EUMATHS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3"/>
          <p:cNvSpPr>
            <a:spLocks noChangeArrowheads="1"/>
          </p:cNvSpPr>
          <p:nvPr/>
        </p:nvSpPr>
        <p:spPr bwMode="auto">
          <a:xfrm>
            <a:off x="3175" y="115888"/>
            <a:ext cx="9144000" cy="79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B79024-8021-41EC-B23F-72BE79EC2468}"/>
              </a:ext>
            </a:extLst>
          </p:cNvPr>
          <p:cNvSpPr/>
          <p:nvPr/>
        </p:nvSpPr>
        <p:spPr>
          <a:xfrm>
            <a:off x="115131" y="5514108"/>
            <a:ext cx="210312" cy="1095543"/>
          </a:xfrm>
          <a:prstGeom prst="rect">
            <a:avLst/>
          </a:prstGeom>
        </p:spPr>
        <p:txBody>
          <a:bodyPr vert="vert270"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77C597"/>
                </a:solidFill>
                <a:latin typeface="Calibri"/>
              </a:rPr>
              <a:t>Company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52413" y="1768475"/>
            <a:ext cx="8743950" cy="1038225"/>
          </a:xfrm>
          <a:prstGeom prst="rect">
            <a:avLst/>
          </a:prstGeom>
          <a:gradFill rotWithShape="1">
            <a:gsLst>
              <a:gs pos="0">
                <a:srgbClr val="AFE2BB"/>
              </a:gs>
              <a:gs pos="50000">
                <a:srgbClr val="CEECD4"/>
              </a:gs>
              <a:gs pos="100000">
                <a:srgbClr val="E6F5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1600" b="1">
                <a:solidFill>
                  <a:srgbClr val="31363D"/>
                </a:solidFill>
              </a:rPr>
              <a:t>The Industrial Problem</a:t>
            </a:r>
          </a:p>
          <a:p>
            <a:r>
              <a:rPr lang="hu-HU" altLang="hu-HU" sz="1600"/>
              <a:t>T</a:t>
            </a:r>
            <a:r>
              <a:rPr lang="en-US" altLang="hu-HU" sz="1600"/>
              <a:t>he planed theoretical investigations are expected to lead to marketable results in clinical decision support/automatic screening systems</a:t>
            </a:r>
            <a:r>
              <a:rPr lang="hu-HU" altLang="hu-HU" sz="1600"/>
              <a:t>. </a:t>
            </a:r>
            <a:r>
              <a:rPr lang="en-US" altLang="hu-HU" sz="1600"/>
              <a:t>The industrial partner wants to develop a reliable self-screening system.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49275" y="3532188"/>
            <a:ext cx="2632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2100"/>
              </a:spcBef>
              <a:spcAft>
                <a:spcPts val="3775"/>
              </a:spcAft>
            </a:pPr>
            <a:r>
              <a:rPr lang="hu-HU" altLang="es-ES" sz="2000" b="1"/>
              <a:t>University of Debrecen</a:t>
            </a: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539750" y="5168900"/>
            <a:ext cx="21304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2100"/>
              </a:spcBef>
              <a:spcAft>
                <a:spcPts val="3775"/>
              </a:spcAft>
            </a:pPr>
            <a:r>
              <a:rPr lang="en-US" altLang="es-ES" sz="2000" b="1"/>
              <a:t>SightSpot Network Ltd.</a:t>
            </a:r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3684588" y="5499100"/>
            <a:ext cx="46624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450"/>
              </a:lnSpc>
              <a:spcBef>
                <a:spcPts val="3775"/>
              </a:spcBef>
            </a:pPr>
            <a:r>
              <a:rPr lang="hu-HU" altLang="es-ES" sz="2000" b="1">
                <a:solidFill>
                  <a:srgbClr val="77C597"/>
                </a:solidFill>
              </a:rPr>
              <a:t>IT company with greate experince in the field of mobile application development.</a:t>
            </a:r>
            <a:endParaRPr lang="en-US" altLang="es-ES" sz="2000" b="1">
              <a:solidFill>
                <a:srgbClr val="77C597"/>
              </a:solidFill>
            </a:endParaRPr>
          </a:p>
        </p:txBody>
      </p:sp>
      <p:grpSp>
        <p:nvGrpSpPr>
          <p:cNvPr id="3080" name="Group 13"/>
          <p:cNvGrpSpPr>
            <a:grpSpLocks/>
          </p:cNvGrpSpPr>
          <p:nvPr/>
        </p:nvGrpSpPr>
        <p:grpSpPr bwMode="auto">
          <a:xfrm>
            <a:off x="423863" y="3429000"/>
            <a:ext cx="8296275" cy="0"/>
            <a:chOff x="718" y="615"/>
            <a:chExt cx="13067" cy="2"/>
          </a:xfrm>
        </p:grpSpPr>
        <p:sp>
          <p:nvSpPr>
            <p:cNvPr id="3092" name="Freeform 14"/>
            <p:cNvSpPr>
              <a:spLocks/>
            </p:cNvSpPr>
            <p:nvPr/>
          </p:nvSpPr>
          <p:spPr bwMode="auto">
            <a:xfrm>
              <a:off x="718" y="615"/>
              <a:ext cx="13067" cy="2"/>
            </a:xfrm>
            <a:custGeom>
              <a:avLst/>
              <a:gdLst>
                <a:gd name="T0" fmla="*/ 0 w 13067"/>
                <a:gd name="T1" fmla="*/ 0 h 2"/>
                <a:gd name="T2" fmla="*/ 13067 w 13067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067" h="2">
                  <a:moveTo>
                    <a:pt x="0" y="0"/>
                  </a:moveTo>
                  <a:lnTo>
                    <a:pt x="13067" y="0"/>
                  </a:lnTo>
                </a:path>
              </a:pathLst>
            </a:custGeom>
            <a:noFill/>
            <a:ln w="12700">
              <a:solidFill>
                <a:srgbClr val="77C5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081" name="Group 15"/>
          <p:cNvGrpSpPr>
            <a:grpSpLocks/>
          </p:cNvGrpSpPr>
          <p:nvPr/>
        </p:nvGrpSpPr>
        <p:grpSpPr bwMode="auto">
          <a:xfrm>
            <a:off x="423863" y="4991100"/>
            <a:ext cx="8296275" cy="3175"/>
            <a:chOff x="718" y="-275"/>
            <a:chExt cx="13067" cy="5"/>
          </a:xfrm>
        </p:grpSpPr>
        <p:grpSp>
          <p:nvGrpSpPr>
            <p:cNvPr id="3088" name="Group 16"/>
            <p:cNvGrpSpPr>
              <a:grpSpLocks/>
            </p:cNvGrpSpPr>
            <p:nvPr/>
          </p:nvGrpSpPr>
          <p:grpSpPr bwMode="auto">
            <a:xfrm>
              <a:off x="718" y="-272"/>
              <a:ext cx="13067" cy="2"/>
              <a:chOff x="718" y="-272"/>
              <a:chExt cx="13067" cy="2"/>
            </a:xfrm>
          </p:grpSpPr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718" y="-272"/>
                <a:ext cx="13067" cy="2"/>
              </a:xfrm>
              <a:custGeom>
                <a:avLst/>
                <a:gdLst>
                  <a:gd name="T0" fmla="*/ 0 w 13067"/>
                  <a:gd name="T1" fmla="*/ 0 h 2"/>
                  <a:gd name="T2" fmla="*/ 13067 w 1306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067" h="2">
                    <a:moveTo>
                      <a:pt x="0" y="0"/>
                    </a:moveTo>
                    <a:lnTo>
                      <a:pt x="13067" y="0"/>
                    </a:lnTo>
                  </a:path>
                </a:pathLst>
              </a:custGeom>
              <a:noFill/>
              <a:ln w="12700">
                <a:solidFill>
                  <a:srgbClr val="9BBA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718" y="-275"/>
              <a:ext cx="12954" cy="2"/>
              <a:chOff x="718" y="-275"/>
              <a:chExt cx="12954" cy="2"/>
            </a:xfrm>
          </p:grpSpPr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718" y="-275"/>
                <a:ext cx="12954" cy="2"/>
              </a:xfrm>
              <a:custGeom>
                <a:avLst/>
                <a:gdLst>
                  <a:gd name="T0" fmla="*/ 0 w 12954"/>
                  <a:gd name="T1" fmla="*/ 0 h 2"/>
                  <a:gd name="T2" fmla="*/ 12953 w 12954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954" h="2">
                    <a:moveTo>
                      <a:pt x="0" y="0"/>
                    </a:moveTo>
                    <a:lnTo>
                      <a:pt x="12953" y="0"/>
                    </a:lnTo>
                  </a:path>
                </a:pathLst>
              </a:custGeom>
              <a:noFill/>
              <a:ln w="12700">
                <a:solidFill>
                  <a:srgbClr val="81C19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5" name="Rectangle 5">
            <a:extLst>
              <a:ext uri="{FF2B5EF4-FFF2-40B4-BE49-F238E27FC236}">
                <a16:creationId xmlns:a16="http://schemas.microsoft.com/office/drawing/2014/main" id="{82043C83-B781-416C-8F63-0ADA9B48C7D9}"/>
              </a:ext>
            </a:extLst>
          </p:cNvPr>
          <p:cNvSpPr/>
          <p:nvPr/>
        </p:nvSpPr>
        <p:spPr>
          <a:xfrm>
            <a:off x="115131" y="3712995"/>
            <a:ext cx="210312" cy="1095543"/>
          </a:xfrm>
          <a:prstGeom prst="rect">
            <a:avLst/>
          </a:prstGeom>
        </p:spPr>
        <p:txBody>
          <a:bodyPr vert="vert270"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77C597"/>
                </a:solidFill>
                <a:latin typeface="Calibri"/>
              </a:rPr>
              <a:t>Research group</a:t>
            </a:r>
          </a:p>
        </p:txBody>
      </p:sp>
      <p:sp>
        <p:nvSpPr>
          <p:cNvPr id="3083" name="28 CuadroTexto"/>
          <p:cNvSpPr txBox="1">
            <a:spLocks noChangeArrowheads="1"/>
          </p:cNvSpPr>
          <p:nvPr/>
        </p:nvSpPr>
        <p:spPr bwMode="auto">
          <a:xfrm>
            <a:off x="1408113" y="73025"/>
            <a:ext cx="58959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ES" sz="2600">
                <a:solidFill>
                  <a:srgbClr val="31363D"/>
                </a:solidFill>
              </a:rPr>
              <a:t>Application of neural nets and deep learning in clinical screening systems</a:t>
            </a:r>
          </a:p>
        </p:txBody>
      </p:sp>
      <p:pic>
        <p:nvPicPr>
          <p:cNvPr id="30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4081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3684588" y="3617913"/>
            <a:ext cx="49641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450"/>
              </a:lnSpc>
              <a:spcBef>
                <a:spcPts val="3775"/>
              </a:spcBef>
            </a:pPr>
            <a:r>
              <a:rPr lang="en-US" altLang="es-ES" sz="2000" b="1">
                <a:solidFill>
                  <a:srgbClr val="77C597"/>
                </a:solidFill>
              </a:rPr>
              <a:t>Here we list the fields of expertise of the members of the research team</a:t>
            </a:r>
            <a:r>
              <a:rPr lang="hu-HU" altLang="es-ES" sz="2000" b="1">
                <a:solidFill>
                  <a:srgbClr val="77C597"/>
                </a:solidFill>
              </a:rPr>
              <a:t> as </a:t>
            </a:r>
            <a:r>
              <a:rPr lang="en-US" altLang="es-ES" sz="2000" b="1">
                <a:solidFill>
                  <a:srgbClr val="77C597"/>
                </a:solidFill>
              </a:rPr>
              <a:t>medical image processing, machine learning, graph theory, ensemble systems, neural networks</a:t>
            </a:r>
          </a:p>
        </p:txBody>
      </p:sp>
      <p:pic>
        <p:nvPicPr>
          <p:cNvPr id="3086" name="Picture 4" descr="http://sightspot.hu/images/headers/SightspotLogo_kic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629275"/>
            <a:ext cx="26035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Kép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900488"/>
            <a:ext cx="25749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SIC_0000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082925"/>
            <a:ext cx="27098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-9525" y="130175"/>
            <a:ext cx="9144000" cy="7921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4081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96838"/>
            <a:ext cx="42863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1000" baseline="30000">
                <a:solidFill>
                  <a:srgbClr val="191F1A"/>
                </a:solidFill>
              </a:rPr>
              <a:t>1</a:t>
            </a:r>
          </a:p>
        </p:txBody>
      </p:sp>
      <p:sp>
        <p:nvSpPr>
          <p:cNvPr id="4102" name="28 CuadroTexto"/>
          <p:cNvSpPr txBox="1">
            <a:spLocks noChangeArrowheads="1"/>
          </p:cNvSpPr>
          <p:nvPr/>
        </p:nvSpPr>
        <p:spPr bwMode="auto">
          <a:xfrm>
            <a:off x="1408113" y="92075"/>
            <a:ext cx="5895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ES" sz="2600">
                <a:solidFill>
                  <a:srgbClr val="31363D"/>
                </a:solidFill>
              </a:rPr>
              <a:t>Application of neural nets and deep learning in clinical screening systems</a:t>
            </a:r>
          </a:p>
        </p:txBody>
      </p:sp>
      <p:graphicFrame>
        <p:nvGraphicFramePr>
          <p:cNvPr id="4103" name="Objektum 13"/>
          <p:cNvGraphicFramePr>
            <a:graphicFrameLocks noChangeAspect="1"/>
          </p:cNvGraphicFramePr>
          <p:nvPr/>
        </p:nvGraphicFramePr>
        <p:xfrm>
          <a:off x="352425" y="3627438"/>
          <a:ext cx="4210050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6" imgW="10158730" imgH="4482540" progId="">
                  <p:embed/>
                </p:oleObj>
              </mc:Choice>
              <mc:Fallback>
                <p:oleObj name="Image" r:id="rId6" imgW="10158730" imgH="4482540" progId="">
                  <p:embed/>
                  <p:pic>
                    <p:nvPicPr>
                      <p:cNvPr id="0" name="Objektum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627438"/>
                        <a:ext cx="4210050" cy="268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Kép 16" descr="C:\Users\acer\AppData\Local\Microsoft\Windows\INetCache\Content.Word\ISIC_00000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8"/>
          <a:stretch>
            <a:fillRect/>
          </a:stretch>
        </p:blipFill>
        <p:spPr bwMode="auto">
          <a:xfrm>
            <a:off x="4562475" y="3238500"/>
            <a:ext cx="21050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Kép 18" descr="C:\Users\acer\AppData\Local\Microsoft\Windows\INetCache\Content.Word\ISIC_00122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5325"/>
          <a:stretch>
            <a:fillRect/>
          </a:stretch>
        </p:blipFill>
        <p:spPr bwMode="auto">
          <a:xfrm>
            <a:off x="5126038" y="4670425"/>
            <a:ext cx="29559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63525" y="1104900"/>
            <a:ext cx="6403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en-US" altLang="es-ES" sz="1600" b="1" dirty="0" smtClean="0">
                <a:solidFill>
                  <a:srgbClr val="333333"/>
                </a:solidFill>
              </a:rPr>
              <a:t>Challenges &amp; Goals</a:t>
            </a:r>
          </a:p>
          <a:p>
            <a:pPr marL="285750" indent="-285750" algn="just" eaLnBrk="1" hangingPunct="1">
              <a:lnSpc>
                <a:spcPts val="2213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1600" dirty="0" smtClean="0">
                <a:solidFill>
                  <a:srgbClr val="77C597"/>
                </a:solidFill>
              </a:rPr>
              <a:t>Can a single CNN be used effectively for a given task?</a:t>
            </a:r>
          </a:p>
          <a:p>
            <a:pPr marL="285750" indent="-285750" algn="just" eaLnBrk="1" hangingPunct="1">
              <a:lnSpc>
                <a:spcPts val="2213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1600" dirty="0" smtClean="0">
                <a:solidFill>
                  <a:srgbClr val="77C597"/>
                </a:solidFill>
              </a:rPr>
              <a:t>Are the available CNN architectures efficiently applicable for a given task?</a:t>
            </a:r>
          </a:p>
          <a:p>
            <a:pPr marL="285750" indent="-285750" algn="just" eaLnBrk="1" hangingPunct="1">
              <a:lnSpc>
                <a:spcPts val="2213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1600" dirty="0" smtClean="0">
                <a:solidFill>
                  <a:srgbClr val="77C597"/>
                </a:solidFill>
              </a:rPr>
              <a:t>Are the learned features reliable? </a:t>
            </a:r>
            <a:endParaRPr lang="hu-HU" altLang="es-ES" sz="1600" dirty="0" smtClean="0">
              <a:solidFill>
                <a:srgbClr val="77C597"/>
              </a:solidFill>
            </a:endParaRPr>
          </a:p>
          <a:p>
            <a:pPr marL="285750" indent="-285750" algn="just" eaLnBrk="1" hangingPunct="1">
              <a:lnSpc>
                <a:spcPts val="2213"/>
              </a:lnSpc>
              <a:buFont typeface="Arial" panose="020B0604020202020204" pitchFamily="34" charset="0"/>
              <a:buChar char="•"/>
              <a:defRPr/>
            </a:pPr>
            <a:r>
              <a:rPr lang="en-US" altLang="es-ES" sz="1600" dirty="0" smtClean="0">
                <a:solidFill>
                  <a:srgbClr val="77C597"/>
                </a:solidFill>
              </a:rPr>
              <a:t>Would the inclusion of handcrafted (conventional) features improve the performance?</a:t>
            </a:r>
            <a:endParaRPr lang="hu-HU" altLang="es-ES" sz="1600" dirty="0" smtClean="0">
              <a:solidFill>
                <a:srgbClr val="77C597"/>
              </a:solidFill>
            </a:endParaRPr>
          </a:p>
          <a:p>
            <a:pPr marL="285750" indent="-285750" algn="just" eaLnBrk="1" hangingPunct="1">
              <a:lnSpc>
                <a:spcPts val="2213"/>
              </a:lnSpc>
              <a:buFont typeface="Arial" panose="020B0604020202020204" pitchFamily="34" charset="0"/>
              <a:buChar char="•"/>
              <a:defRPr/>
            </a:pPr>
            <a:r>
              <a:rPr lang="hu-HU" altLang="es-ES" sz="1600" dirty="0" err="1" smtClean="0">
                <a:solidFill>
                  <a:srgbClr val="77C597"/>
                </a:solidFill>
              </a:rPr>
              <a:t>How</a:t>
            </a:r>
            <a:r>
              <a:rPr lang="hu-HU" altLang="es-ES" sz="1600" dirty="0" smtClean="0">
                <a:solidFill>
                  <a:srgbClr val="77C597"/>
                </a:solidFill>
              </a:rPr>
              <a:t> we </a:t>
            </a:r>
            <a:r>
              <a:rPr lang="hu-HU" altLang="es-ES" sz="1600" dirty="0" err="1" smtClean="0">
                <a:solidFill>
                  <a:srgbClr val="77C597"/>
                </a:solidFill>
              </a:rPr>
              <a:t>can</a:t>
            </a:r>
            <a:r>
              <a:rPr lang="hu-HU" altLang="es-ES" sz="1600" dirty="0" smtClean="0">
                <a:solidFill>
                  <a:srgbClr val="77C597"/>
                </a:solidFill>
              </a:rPr>
              <a:t> </a:t>
            </a:r>
            <a:r>
              <a:rPr lang="hu-HU" altLang="es-ES" sz="1600" dirty="0" err="1" smtClean="0">
                <a:solidFill>
                  <a:srgbClr val="77C597"/>
                </a:solidFill>
              </a:rPr>
              <a:t>develop</a:t>
            </a:r>
            <a:r>
              <a:rPr lang="hu-HU" altLang="es-ES" sz="1600" dirty="0" smtClean="0">
                <a:solidFill>
                  <a:srgbClr val="77C597"/>
                </a:solidFill>
              </a:rPr>
              <a:t> </a:t>
            </a:r>
            <a:r>
              <a:rPr lang="en-US" altLang="es-ES" sz="1600" dirty="0" smtClean="0">
                <a:solidFill>
                  <a:srgbClr val="77C597"/>
                </a:solidFill>
              </a:rPr>
              <a:t>efficient methods to classify skin lesion images into three different classes</a:t>
            </a:r>
            <a:r>
              <a:rPr lang="hu-HU" altLang="es-ES" sz="1600" dirty="0" smtClean="0">
                <a:solidFill>
                  <a:srgbClr val="77C597"/>
                </a:solidFill>
              </a:rPr>
              <a:t>?</a:t>
            </a:r>
            <a:endParaRPr lang="en-US" altLang="es-ES" sz="1600" dirty="0" smtClean="0">
              <a:solidFill>
                <a:srgbClr val="77C59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3"/>
          <p:cNvSpPr>
            <a:spLocks noChangeArrowheads="1"/>
          </p:cNvSpPr>
          <p:nvPr/>
        </p:nvSpPr>
        <p:spPr bwMode="auto">
          <a:xfrm>
            <a:off x="-9525" y="130175"/>
            <a:ext cx="9144000" cy="792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2400"/>
            <a:ext cx="12319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68288" y="1355725"/>
            <a:ext cx="56324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58775" indent="-368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313"/>
              </a:spcAft>
            </a:pPr>
            <a:r>
              <a:rPr lang="en-US" altLang="es-ES" sz="1600" b="1">
                <a:solidFill>
                  <a:srgbClr val="31363D"/>
                </a:solidFill>
              </a:rPr>
              <a:t>Mathematical and computational methods and techniques applied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258763" y="1954213"/>
            <a:ext cx="8540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8300" indent="-368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2313"/>
              </a:spcBef>
              <a:buClr>
                <a:srgbClr val="81C191"/>
              </a:buClr>
              <a:buFont typeface="Calibri" panose="020F0502020204030204" pitchFamily="34" charset="0"/>
              <a:buChar char="•"/>
            </a:pPr>
            <a:r>
              <a:rPr lang="en-US" altLang="es-ES" sz="1600">
                <a:solidFill>
                  <a:srgbClr val="333333"/>
                </a:solidFill>
              </a:rPr>
              <a:t>We investigate how we can create an ensemble of CNNs in order to outperform the accuracies of the individual ones.</a:t>
            </a:r>
          </a:p>
          <a:p>
            <a:pPr eaLnBrk="1" hangingPunct="1">
              <a:spcBef>
                <a:spcPts val="2313"/>
              </a:spcBef>
              <a:buClr>
                <a:srgbClr val="81C191"/>
              </a:buClr>
              <a:buFont typeface="Calibri" panose="020F0502020204030204" pitchFamily="34" charset="0"/>
              <a:buChar char="•"/>
            </a:pPr>
            <a:r>
              <a:rPr lang="en-US" altLang="es-ES" sz="1600">
                <a:solidFill>
                  <a:srgbClr val="333333"/>
                </a:solidFill>
              </a:rPr>
              <a:t>We work out the theoretical background of the fusion of CNNs in the training stage.</a:t>
            </a:r>
          </a:p>
          <a:p>
            <a:pPr eaLnBrk="1" hangingPunct="1">
              <a:spcBef>
                <a:spcPts val="2313"/>
              </a:spcBef>
              <a:buClr>
                <a:srgbClr val="81C191"/>
              </a:buClr>
              <a:buFont typeface="Calibri" panose="020F0502020204030204" pitchFamily="34" charset="0"/>
              <a:buChar char="•"/>
            </a:pPr>
            <a:r>
              <a:rPr lang="en-US" altLang="es-ES" sz="1600">
                <a:solidFill>
                  <a:srgbClr val="333333"/>
                </a:solidFill>
              </a:rPr>
              <a:t>We examine the combination of the features extracted by CNNs and other conventional methods.</a:t>
            </a:r>
            <a:endParaRPr lang="hu-HU" altLang="es-ES" sz="1600">
              <a:solidFill>
                <a:srgbClr val="333333"/>
              </a:solidFill>
            </a:endParaRPr>
          </a:p>
          <a:p>
            <a:pPr eaLnBrk="1" hangingPunct="1">
              <a:spcBef>
                <a:spcPts val="2313"/>
              </a:spcBef>
              <a:buClr>
                <a:srgbClr val="81C191"/>
              </a:buClr>
              <a:buFont typeface="Calibri" panose="020F0502020204030204" pitchFamily="34" charset="0"/>
              <a:buChar char="•"/>
            </a:pPr>
            <a:r>
              <a:rPr lang="hu-HU" altLang="es-ES" sz="1600">
                <a:solidFill>
                  <a:srgbClr val="333333"/>
                </a:solidFill>
              </a:rPr>
              <a:t>We have developed a new loss function to support the ensemble training</a:t>
            </a:r>
            <a:endParaRPr lang="en-US" altLang="es-ES" sz="1600">
              <a:solidFill>
                <a:srgbClr val="333333"/>
              </a:solidFill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065213" y="6300788"/>
            <a:ext cx="2501900" cy="279400"/>
          </a:xfrm>
          <a:prstGeom prst="rect">
            <a:avLst/>
          </a:prstGeom>
          <a:solidFill>
            <a:srgbClr val="81C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75"/>
              </a:lnSpc>
            </a:pPr>
            <a:r>
              <a:rPr lang="en-US" altLang="es-ES" sz="1400" i="1">
                <a:solidFill>
                  <a:srgbClr val="31363C"/>
                </a:solidFill>
              </a:rPr>
              <a:t>Architecture of the ensemble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5622925" y="6172200"/>
            <a:ext cx="2501900" cy="407988"/>
          </a:xfrm>
          <a:prstGeom prst="rect">
            <a:avLst/>
          </a:prstGeom>
          <a:solidFill>
            <a:srgbClr val="81C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75"/>
              </a:lnSpc>
            </a:pPr>
            <a:r>
              <a:rPr lang="hu-HU" altLang="es-ES" sz="1400" i="1">
                <a:solidFill>
                  <a:srgbClr val="31363C"/>
                </a:solidFill>
              </a:rPr>
              <a:t>Perfomances of different ensembles</a:t>
            </a:r>
            <a:endParaRPr lang="en-US" altLang="es-ES" sz="1400" i="1">
              <a:solidFill>
                <a:srgbClr val="31363C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308EA-0C67-408C-8F88-5A9F757A98D8}"/>
              </a:ext>
            </a:extLst>
          </p:cNvPr>
          <p:cNvSpPr/>
          <p:nvPr/>
        </p:nvSpPr>
        <p:spPr>
          <a:xfrm>
            <a:off x="7304088" y="204788"/>
            <a:ext cx="1692275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National</a:t>
            </a:r>
            <a:r>
              <a:rPr lang="es-ES" dirty="0"/>
              <a:t> Network Logo</a:t>
            </a:r>
          </a:p>
        </p:txBody>
      </p:sp>
      <p:sp>
        <p:nvSpPr>
          <p:cNvPr id="5129" name="28 CuadroTexto"/>
          <p:cNvSpPr txBox="1">
            <a:spLocks noChangeArrowheads="1"/>
          </p:cNvSpPr>
          <p:nvPr/>
        </p:nvSpPr>
        <p:spPr bwMode="auto">
          <a:xfrm>
            <a:off x="1408113" y="119063"/>
            <a:ext cx="5895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ES" sz="2600">
                <a:solidFill>
                  <a:srgbClr val="31363D"/>
                </a:solidFill>
              </a:rPr>
              <a:t>Application of neural nets and deep learning in clinical screening systems</a:t>
            </a:r>
          </a:p>
        </p:txBody>
      </p:sp>
      <p:pic>
        <p:nvPicPr>
          <p:cNvPr id="5130" name="Tartalom hely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4160838"/>
            <a:ext cx="4394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Tartalom hely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0838"/>
            <a:ext cx="28448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/>
          <p:cNvSpPr>
            <a:spLocks noChangeArrowheads="1"/>
          </p:cNvSpPr>
          <p:nvPr/>
        </p:nvSpPr>
        <p:spPr bwMode="auto">
          <a:xfrm>
            <a:off x="-9525" y="130175"/>
            <a:ext cx="9144000" cy="792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2400"/>
            <a:ext cx="12319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>
            <a:extLst>
              <a:ext uri="{FF2B5EF4-FFF2-40B4-BE49-F238E27FC236}">
                <a16:creationId xmlns:a16="http://schemas.microsoft.com/office/drawing/2014/main" id="{54F4B4BD-7FB7-4829-BBC7-E3BC88D2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5654675"/>
            <a:ext cx="6051942" cy="981515"/>
          </a:xfrm>
          <a:prstGeom prst="rect">
            <a:avLst/>
          </a:prstGeom>
          <a:gradFill flip="none" rotWithShape="1">
            <a:gsLst>
              <a:gs pos="15000">
                <a:srgbClr val="81C191">
                  <a:tint val="66000"/>
                  <a:satMod val="160000"/>
                </a:srgbClr>
              </a:gs>
              <a:gs pos="50000">
                <a:srgbClr val="81C191">
                  <a:tint val="44500"/>
                  <a:satMod val="160000"/>
                </a:srgbClr>
              </a:gs>
              <a:gs pos="100000">
                <a:srgbClr val="81C19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375"/>
              </a:lnSpc>
              <a:defRPr/>
            </a:pPr>
            <a:r>
              <a:rPr lang="en-US" sz="2000" dirty="0">
                <a:solidFill>
                  <a:srgbClr val="31363D"/>
                </a:solidFill>
              </a:rPr>
              <a:t>We have developed an automated screening system which is built into a mobile application to provide a self screening tool for the users in the world-wide.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6E766B-715A-4A0D-9136-73601EBCCA2F}"/>
              </a:ext>
            </a:extLst>
          </p:cNvPr>
          <p:cNvSpPr/>
          <p:nvPr/>
        </p:nvSpPr>
        <p:spPr>
          <a:xfrm>
            <a:off x="457200" y="1131888"/>
            <a:ext cx="3797300" cy="695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rgbClr val="31363D"/>
                </a:solidFill>
              </a:rPr>
              <a:t>Results</a:t>
            </a:r>
            <a:r>
              <a:rPr lang="es-ES" b="1" dirty="0">
                <a:solidFill>
                  <a:srgbClr val="31363D"/>
                </a:solidFill>
              </a:rPr>
              <a:t> &amp; </a:t>
            </a:r>
            <a:r>
              <a:rPr lang="es-ES" b="1" dirty="0" err="1">
                <a:solidFill>
                  <a:srgbClr val="31363D"/>
                </a:solidFill>
              </a:rPr>
              <a:t>Benefits</a:t>
            </a:r>
            <a:r>
              <a:rPr lang="es-ES" b="1" dirty="0">
                <a:solidFill>
                  <a:srgbClr val="31363D"/>
                </a:solidFill>
              </a:rPr>
              <a:t> to </a:t>
            </a:r>
            <a:r>
              <a:rPr lang="es-ES" b="1" dirty="0" err="1">
                <a:solidFill>
                  <a:srgbClr val="31363D"/>
                </a:solidFill>
              </a:rPr>
              <a:t>the</a:t>
            </a:r>
            <a:r>
              <a:rPr lang="es-ES" b="1" dirty="0">
                <a:solidFill>
                  <a:srgbClr val="31363D"/>
                </a:solidFill>
              </a:rPr>
              <a:t> </a:t>
            </a:r>
            <a:r>
              <a:rPr lang="es-ES" b="1" dirty="0" err="1">
                <a:solidFill>
                  <a:srgbClr val="31363D"/>
                </a:solidFill>
              </a:rPr>
              <a:t>company</a:t>
            </a:r>
            <a:r>
              <a:rPr lang="es-ES" b="1" dirty="0">
                <a:solidFill>
                  <a:srgbClr val="31363D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BF5CB-F10B-470B-AB43-A97A395A832E}"/>
              </a:ext>
            </a:extLst>
          </p:cNvPr>
          <p:cNvSpPr/>
          <p:nvPr/>
        </p:nvSpPr>
        <p:spPr>
          <a:xfrm>
            <a:off x="417513" y="1617663"/>
            <a:ext cx="4706937" cy="3132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81C19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1363D"/>
                </a:solidFill>
              </a:rPr>
              <a:t>We created an ensemble of deep convolutional neural networks to improve further their individual accuracies </a:t>
            </a:r>
            <a:endParaRPr lang="hu-HU" sz="1600" dirty="0">
              <a:solidFill>
                <a:srgbClr val="31363D"/>
              </a:solidFill>
            </a:endParaRPr>
          </a:p>
          <a:p>
            <a:pPr marL="285750" indent="-285750">
              <a:buClr>
                <a:srgbClr val="81C19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31363D"/>
                </a:solidFill>
              </a:rPr>
              <a:t>W</a:t>
            </a:r>
            <a:r>
              <a:rPr lang="en-US" sz="1600" dirty="0">
                <a:solidFill>
                  <a:srgbClr val="31363D"/>
                </a:solidFill>
              </a:rPr>
              <a:t>e propose</a:t>
            </a:r>
            <a:r>
              <a:rPr lang="hu-HU" sz="1600" dirty="0">
                <a:solidFill>
                  <a:srgbClr val="31363D"/>
                </a:solidFill>
              </a:rPr>
              <a:t>d</a:t>
            </a:r>
            <a:r>
              <a:rPr lang="en-US" sz="1600" dirty="0">
                <a:solidFill>
                  <a:srgbClr val="31363D"/>
                </a:solidFill>
              </a:rPr>
              <a:t> the aggregation of robust convolutional neural networks (CNNs) into one framework</a:t>
            </a:r>
            <a:endParaRPr lang="hu-HU" sz="1600" dirty="0">
              <a:solidFill>
                <a:srgbClr val="31363D"/>
              </a:solidFill>
            </a:endParaRPr>
          </a:p>
          <a:p>
            <a:pPr marL="285750" indent="-285750">
              <a:buClr>
                <a:srgbClr val="81C19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31363D"/>
                </a:solidFill>
              </a:rPr>
              <a:t>W</a:t>
            </a:r>
            <a:r>
              <a:rPr lang="en-US" sz="1600" dirty="0">
                <a:solidFill>
                  <a:srgbClr val="31363D"/>
                </a:solidFill>
              </a:rPr>
              <a:t>e consider</a:t>
            </a:r>
            <a:r>
              <a:rPr lang="hu-HU" sz="1600" dirty="0" err="1">
                <a:solidFill>
                  <a:srgbClr val="31363D"/>
                </a:solidFill>
              </a:rPr>
              <a:t>ed</a:t>
            </a:r>
            <a:r>
              <a:rPr lang="en-US" sz="1600" dirty="0">
                <a:solidFill>
                  <a:srgbClr val="31363D"/>
                </a:solidFill>
              </a:rPr>
              <a:t> different fusion-based methods and select the best performing one </a:t>
            </a:r>
            <a:endParaRPr lang="hu-HU" sz="1600" dirty="0">
              <a:solidFill>
                <a:srgbClr val="31363D"/>
              </a:solidFill>
            </a:endParaRPr>
          </a:p>
          <a:p>
            <a:pPr marL="285750" indent="-285750">
              <a:buClr>
                <a:srgbClr val="81C19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solidFill>
                  <a:srgbClr val="31363D"/>
                </a:solidFill>
              </a:rPr>
              <a:t>T</a:t>
            </a:r>
            <a:r>
              <a:rPr lang="en-US" sz="1600" dirty="0">
                <a:solidFill>
                  <a:srgbClr val="31363D"/>
                </a:solidFill>
              </a:rPr>
              <a:t>he applied fusion strategies outperforms the individual networks regarding classification accuracy.</a:t>
            </a: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4908550" y="4830763"/>
            <a:ext cx="3825875" cy="347662"/>
          </a:xfrm>
          <a:prstGeom prst="rect">
            <a:avLst/>
          </a:prstGeom>
          <a:solidFill>
            <a:srgbClr val="81C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75"/>
              </a:lnSpc>
            </a:pPr>
            <a:r>
              <a:rPr lang="hu-HU" altLang="es-ES" sz="1400" i="1"/>
              <a:t>Screenshoot from the devepoled mobile app.</a:t>
            </a:r>
            <a:endParaRPr lang="en-US" altLang="es-ES" sz="1900"/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9F954E68-992C-4F8C-AE9B-AC9D06609518}"/>
              </a:ext>
            </a:extLst>
          </p:cNvPr>
          <p:cNvSpPr/>
          <p:nvPr/>
        </p:nvSpPr>
        <p:spPr>
          <a:xfrm>
            <a:off x="1285875" y="5654675"/>
            <a:ext cx="6346825" cy="981075"/>
          </a:xfrm>
          <a:prstGeom prst="bracketPair">
            <a:avLst/>
          </a:prstGeom>
          <a:ln w="762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55" name="28 CuadroTexto"/>
          <p:cNvSpPr txBox="1">
            <a:spLocks noChangeArrowheads="1"/>
          </p:cNvSpPr>
          <p:nvPr/>
        </p:nvSpPr>
        <p:spPr bwMode="auto">
          <a:xfrm>
            <a:off x="1408113" y="119063"/>
            <a:ext cx="5895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ES" sz="2600">
                <a:solidFill>
                  <a:srgbClr val="31363D"/>
                </a:solidFill>
              </a:rPr>
              <a:t>Application of neural nets and deep learning in clinical screening systems</a:t>
            </a:r>
          </a:p>
        </p:txBody>
      </p:sp>
      <p:pic>
        <p:nvPicPr>
          <p:cNvPr id="6156" name="Gráfico 11" descr="Informació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58118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7" name="Grupo 12"/>
          <p:cNvGrpSpPr>
            <a:grpSpLocks/>
          </p:cNvGrpSpPr>
          <p:nvPr/>
        </p:nvGrpSpPr>
        <p:grpSpPr bwMode="auto">
          <a:xfrm>
            <a:off x="8064500" y="4811713"/>
            <a:ext cx="914400" cy="1204912"/>
            <a:chOff x="10568208" y="7076771"/>
            <a:chExt cx="914400" cy="1204824"/>
          </a:xfrm>
        </p:grpSpPr>
        <p:pic>
          <p:nvPicPr>
            <p:cNvPr id="6159" name="Gráfico 13" descr="Engranaj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8208" y="7187888"/>
              <a:ext cx="914400" cy="91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17D0D86-966D-46A6-A516-285FE254DCFB}"/>
                </a:ext>
              </a:extLst>
            </p:cNvPr>
            <p:cNvSpPr txBox="1"/>
            <p:nvPr/>
          </p:nvSpPr>
          <p:spPr>
            <a:xfrm rot="18234664">
              <a:off x="10317416" y="7375188"/>
              <a:ext cx="914333" cy="317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dirty="0">
                  <a:solidFill>
                    <a:srgbClr val="887B42"/>
                  </a:solidFill>
                  <a:latin typeface="+mj-lt"/>
                  <a:ea typeface="+mj-ea"/>
                  <a:cs typeface="+mj-cs"/>
                  <a:sym typeface="Helvetica"/>
                </a:rPr>
                <a:t>Digital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7B12477-8784-42AF-AE6B-5CF099760E0B}"/>
                </a:ext>
              </a:extLst>
            </p:cNvPr>
            <p:cNvSpPr txBox="1"/>
            <p:nvPr/>
          </p:nvSpPr>
          <p:spPr>
            <a:xfrm rot="18234664">
              <a:off x="10780173" y="7664884"/>
              <a:ext cx="914333" cy="319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dirty="0">
                  <a:solidFill>
                    <a:srgbClr val="887B42"/>
                  </a:solidFill>
                </a:rPr>
                <a:t>Twin</a:t>
              </a:r>
              <a:endParaRPr lang="es-ES" sz="1400" dirty="0">
                <a:solidFill>
                  <a:srgbClr val="887B42"/>
                </a:solidFill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pic>
        <p:nvPicPr>
          <p:cNvPr id="17" name="MoleScan 07_11_short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r="33852" b="1068"/>
          <a:stretch>
            <a:fillRect/>
          </a:stretch>
        </p:blipFill>
        <p:spPr bwMode="auto">
          <a:xfrm>
            <a:off x="5740400" y="1039813"/>
            <a:ext cx="21431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375</Words>
  <Application>Microsoft Office PowerPoint</Application>
  <PresentationFormat>Diavetítés a képernyőre (4:3 oldalarány)</PresentationFormat>
  <Paragraphs>36</Paragraphs>
  <Slides>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Calibri</vt:lpstr>
      <vt:lpstr>Arial</vt:lpstr>
      <vt:lpstr>Helvetica</vt:lpstr>
      <vt:lpstr>Office Theme</vt:lpstr>
      <vt:lpstr>Image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success stories with Industry</dc:title>
  <dc:subject/>
  <dc:creator>math-in</dc:creator>
  <cp:keywords/>
  <cp:lastModifiedBy>Melinda Krankovits</cp:lastModifiedBy>
  <cp:revision>48</cp:revision>
  <dcterms:modified xsi:type="dcterms:W3CDTF">2020-02-14T11:19:46Z</dcterms:modified>
</cp:coreProperties>
</file>