
<file path=[Content_Types].xml><?xml version="1.0" encoding="utf-8"?>
<Types xmlns="http://schemas.openxmlformats.org/package/2006/content-types">
  <Default Extension="png" ContentType="image/png"/>
  <Default Extension="tmp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3" r:id="rId2"/>
    <p:sldId id="294" r:id="rId3"/>
    <p:sldId id="295" r:id="rId4"/>
    <p:sldId id="296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C698"/>
    <a:srgbClr val="323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97" autoAdjust="0"/>
  </p:normalViewPr>
  <p:slideViewPr>
    <p:cSldViewPr>
      <p:cViewPr varScale="1">
        <p:scale>
          <a:sx n="63" d="100"/>
          <a:sy n="63" d="100"/>
        </p:scale>
        <p:origin x="13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D642A-0C91-4B6C-A856-21EABE0F9D62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B2628-69AE-4A51-8686-1BD29467788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3229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2628-69AE-4A51-8686-1BD29467788A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9249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2628-69AE-4A51-8686-1BD29467788A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4136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2628-69AE-4A51-8686-1BD29467788A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420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2628-69AE-4A51-8686-1BD29467788A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2408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C217-12C8-4506-B9F7-E5B1ED423B01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C0DA-13C8-4662-BF28-17917CF7DA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048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C217-12C8-4506-B9F7-E5B1ED423B01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C0DA-13C8-4662-BF28-17917CF7DA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235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C217-12C8-4506-B9F7-E5B1ED423B01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C0DA-13C8-4662-BF28-17917CF7DA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053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C217-12C8-4506-B9F7-E5B1ED423B01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C0DA-13C8-4662-BF28-17917CF7DA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279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C217-12C8-4506-B9F7-E5B1ED423B01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C0DA-13C8-4662-BF28-17917CF7DA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395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C217-12C8-4506-B9F7-E5B1ED423B01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C0DA-13C8-4662-BF28-17917CF7DA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483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C217-12C8-4506-B9F7-E5B1ED423B01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C0DA-13C8-4662-BF28-17917CF7DA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374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C217-12C8-4506-B9F7-E5B1ED423B01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C0DA-13C8-4662-BF28-17917CF7DA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32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C217-12C8-4506-B9F7-E5B1ED423B01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C0DA-13C8-4662-BF28-17917CF7DA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871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C217-12C8-4506-B9F7-E5B1ED423B01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C0DA-13C8-4662-BF28-17917CF7DA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465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C217-12C8-4506-B9F7-E5B1ED423B01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C0DA-13C8-4662-BF28-17917CF7DA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804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FC217-12C8-4506-B9F7-E5B1ED423B01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8C0DA-13C8-4662-BF28-17917CF7DA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03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tmp"/><Relationship Id="rId4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tmp"/><Relationship Id="rId4" Type="http://schemas.openxmlformats.org/officeDocument/2006/relationships/image" Target="../media/image2.tif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png"/><Relationship Id="rId7" Type="http://schemas.openxmlformats.org/officeDocument/2006/relationships/hyperlink" Target="http://math-in.net/?q=es/system/files/CatalogoCasosExito_e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tiff"/><Relationship Id="rId5" Type="http://schemas.openxmlformats.org/officeDocument/2006/relationships/image" Target="../media/image1.png"/><Relationship Id="rId10" Type="http://schemas.openxmlformats.org/officeDocument/2006/relationships/image" Target="../media/image11.tmp"/><Relationship Id="rId4" Type="http://schemas.openxmlformats.org/officeDocument/2006/relationships/image" Target="../media/image9.png"/><Relationship Id="rId9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733534"/>
              </p:ext>
            </p:extLst>
          </p:nvPr>
        </p:nvGraphicFramePr>
        <p:xfrm>
          <a:off x="460375" y="5013176"/>
          <a:ext cx="8216082" cy="1884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535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6408">
                <a:tc>
                  <a:txBody>
                    <a:bodyPr/>
                    <a:lstStyle/>
                    <a:p>
                      <a:pPr algn="l"/>
                      <a:endParaRPr lang="en-US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80000" marB="1800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7C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noProof="0" dirty="0" smtClean="0">
                          <a:solidFill>
                            <a:srgbClr val="77C698"/>
                          </a:solidFill>
                          <a:latin typeface="+mn-lt"/>
                          <a:ea typeface="+mn-ea"/>
                          <a:cs typeface="+mn-cs"/>
                        </a:rPr>
                        <a:t>An industrial research and scientific development company  dedicated to bridging the gap between laboratory research and the operations of IT and communication systems.</a:t>
                      </a:r>
                      <a:endParaRPr lang="en-US" sz="2000" b="1" kern="1200" baseline="0" noProof="0" dirty="0">
                        <a:solidFill>
                          <a:srgbClr val="77C69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180000" marB="1800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7C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2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220577"/>
              </p:ext>
            </p:extLst>
          </p:nvPr>
        </p:nvGraphicFramePr>
        <p:xfrm>
          <a:off x="460375" y="3120062"/>
          <a:ext cx="8288089" cy="209583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535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95839"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/>
                        <a:t>Statistics</a:t>
                      </a:r>
                      <a:r>
                        <a:rPr lang="en-US" sz="2000" baseline="0" noProof="0" dirty="0" smtClean="0"/>
                        <a:t> and Mathematical Modeling Consulting Group</a:t>
                      </a:r>
                      <a:endParaRPr lang="en-US" sz="2000" baseline="0" noProof="0" dirty="0" smtClean="0"/>
                    </a:p>
                  </a:txBody>
                  <a:tcPr marL="90000" marR="90000" marT="180000" marB="1800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7C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noProof="0" dirty="0" smtClean="0">
                          <a:solidFill>
                            <a:srgbClr val="77C698"/>
                          </a:solidFill>
                          <a:latin typeface="+mn-lt"/>
                          <a:ea typeface="+mn-ea"/>
                          <a:cs typeface="+mn-cs"/>
                        </a:rPr>
                        <a:t>Offers statistical consulting and provides data science research and development service to</a:t>
                      </a:r>
                      <a:r>
                        <a:rPr lang="en-US" sz="2000" b="1" kern="1200" baseline="0" noProof="0" dirty="0" smtClean="0">
                          <a:solidFill>
                            <a:srgbClr val="77C698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noProof="0" dirty="0" smtClean="0">
                          <a:solidFill>
                            <a:srgbClr val="77C698"/>
                          </a:solidFill>
                          <a:latin typeface="+mn-lt"/>
                          <a:ea typeface="+mn-ea"/>
                          <a:cs typeface="+mn-cs"/>
                        </a:rPr>
                        <a:t>corporate and academic partners.</a:t>
                      </a:r>
                      <a:endParaRPr lang="en-US" sz="2000" b="0" noProof="0" dirty="0" smtClean="0"/>
                    </a:p>
                  </a:txBody>
                  <a:tcPr marL="90000" marR="90000" marT="180000" marB="1800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7C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79512" y="1693838"/>
            <a:ext cx="8784976" cy="1107996"/>
          </a:xfrm>
          <a:prstGeom prst="rect">
            <a:avLst/>
          </a:prstGeom>
          <a:gradFill flip="none" rotWithShape="1">
            <a:gsLst>
              <a:gs pos="0">
                <a:srgbClr val="77C698">
                  <a:tint val="66000"/>
                  <a:satMod val="160000"/>
                </a:srgbClr>
              </a:gs>
              <a:gs pos="50000">
                <a:srgbClr val="77C698">
                  <a:tint val="44500"/>
                  <a:satMod val="160000"/>
                </a:srgbClr>
              </a:gs>
              <a:gs pos="100000">
                <a:srgbClr val="77C698">
                  <a:tint val="23500"/>
                  <a:satMod val="160000"/>
                </a:srgbClr>
              </a:gs>
            </a:gsLst>
            <a:lin ang="5400000" scaled="1"/>
            <a:tileRect/>
          </a:gradFill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1600" b="1" dirty="0" smtClean="0">
                <a:solidFill>
                  <a:srgbClr val="32363E"/>
                </a:solidFill>
              </a:rPr>
              <a:t>The Industrial Problem</a:t>
            </a:r>
          </a:p>
          <a:p>
            <a:endParaRPr lang="en-US" dirty="0" smtClean="0"/>
          </a:p>
          <a:p>
            <a:r>
              <a:rPr lang="en-US" sz="1600" dirty="0" smtClean="0">
                <a:solidFill>
                  <a:srgbClr val="32363E"/>
                </a:solidFill>
              </a:rPr>
              <a:t>The research engineers of NOKIA-Bell Labs was interested in automated solutions for predictive detection of anomaly patterns in high-dimensional data </a:t>
            </a:r>
            <a:endParaRPr lang="en-US" sz="1600" dirty="0">
              <a:solidFill>
                <a:srgbClr val="32363E"/>
              </a:solidFill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0" y="116672"/>
            <a:ext cx="9144000" cy="792048"/>
          </a:xfrm>
          <a:prstGeom prst="rect">
            <a:avLst/>
          </a:prstGeom>
          <a:gradFill flip="none" rotWithShape="1">
            <a:gsLst>
              <a:gs pos="0">
                <a:srgbClr val="77C698">
                  <a:tint val="66000"/>
                  <a:satMod val="160000"/>
                </a:srgbClr>
              </a:gs>
              <a:gs pos="50000">
                <a:srgbClr val="77C698">
                  <a:tint val="44500"/>
                  <a:satMod val="160000"/>
                </a:srgbClr>
              </a:gs>
              <a:gs pos="100000">
                <a:srgbClr val="77C698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06425"/>
            <a:r>
              <a:rPr lang="en-US" sz="2200" dirty="0"/>
              <a:t>C</a:t>
            </a:r>
            <a:r>
              <a:rPr lang="hu-HU" sz="2200" dirty="0"/>
              <a:t>OPULA</a:t>
            </a:r>
            <a:r>
              <a:rPr lang="en-US" sz="2200" dirty="0"/>
              <a:t>-</a:t>
            </a:r>
            <a:r>
              <a:rPr lang="hu-HU" sz="2200" dirty="0"/>
              <a:t>BASED</a:t>
            </a:r>
            <a:r>
              <a:rPr lang="en-US" sz="2200" dirty="0"/>
              <a:t> </a:t>
            </a:r>
            <a:r>
              <a:rPr lang="hu-HU" sz="2200" dirty="0"/>
              <a:t>ANOMALY</a:t>
            </a:r>
            <a:r>
              <a:rPr lang="en-US" sz="2200" dirty="0"/>
              <a:t> </a:t>
            </a:r>
            <a:r>
              <a:rPr lang="hu-HU" sz="2200" dirty="0"/>
              <a:t>SCORING</a:t>
            </a:r>
            <a:r>
              <a:rPr lang="en-US" sz="2200" dirty="0"/>
              <a:t> and</a:t>
            </a:r>
            <a:r>
              <a:rPr lang="hu-HU" sz="2200" dirty="0"/>
              <a:t/>
            </a:r>
            <a:br>
              <a:rPr lang="hu-HU" sz="2200" dirty="0"/>
            </a:br>
            <a:r>
              <a:rPr lang="hu-HU" sz="2200" dirty="0"/>
              <a:t>LOCALIZATION</a:t>
            </a:r>
            <a:r>
              <a:rPr lang="en-US" sz="2200" dirty="0"/>
              <a:t> of</a:t>
            </a:r>
            <a:r>
              <a:rPr lang="hu-HU" sz="2200" dirty="0"/>
              <a:t> HIGH</a:t>
            </a:r>
            <a:r>
              <a:rPr lang="en-US" sz="2200" dirty="0"/>
              <a:t>-</a:t>
            </a:r>
            <a:r>
              <a:rPr lang="hu-HU" sz="2200" dirty="0"/>
              <a:t>DIMENSIONAL</a:t>
            </a:r>
            <a:r>
              <a:rPr lang="en-US" sz="2200" dirty="0"/>
              <a:t> </a:t>
            </a:r>
            <a:r>
              <a:rPr lang="hu-HU" sz="2200" dirty="0"/>
              <a:t>DATA</a:t>
            </a:r>
            <a:endParaRPr lang="en-US" sz="2200" dirty="0"/>
          </a:p>
        </p:txBody>
      </p:sp>
      <p:pic>
        <p:nvPicPr>
          <p:cNvPr id="10" name="Picture 2" descr="C:\Users\Ana\Desktop\math_in\GestionAdministrativa\EU_MATHSIN\logo_EU_MATHS_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2696"/>
            <a:ext cx="122585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na\Desktop\math_in\GestionAdministrativa\ImagenCorporativa\LogoSimbolos\logo_mathin_marron_bueno.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281" y="188696"/>
            <a:ext cx="1690199" cy="648000"/>
          </a:xfrm>
          <a:prstGeom prst="rect">
            <a:avLst/>
          </a:prstGeom>
          <a:ln w="38100" cap="sq">
            <a:solidFill>
              <a:schemeClr val="bg1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 rot="16200000">
            <a:off x="-579098" y="3971587"/>
            <a:ext cx="1567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i="1" dirty="0" err="1">
                <a:solidFill>
                  <a:srgbClr val="77C698"/>
                </a:solidFill>
              </a:rPr>
              <a:t>Research</a:t>
            </a:r>
            <a:r>
              <a:rPr lang="es-ES_tradnl" sz="1600" b="1" i="1" dirty="0">
                <a:solidFill>
                  <a:srgbClr val="77C698"/>
                </a:solidFill>
              </a:rPr>
              <a:t> </a:t>
            </a:r>
            <a:r>
              <a:rPr lang="es-ES_tradnl" sz="1600" b="1" i="1" dirty="0" err="1">
                <a:solidFill>
                  <a:srgbClr val="77C698"/>
                </a:solidFill>
              </a:rPr>
              <a:t>group</a:t>
            </a:r>
            <a:endParaRPr lang="es-ES" sz="1600" b="1" i="1" dirty="0">
              <a:solidFill>
                <a:srgbClr val="77C698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 rot="16200000">
            <a:off x="-299282" y="5491971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i="1" dirty="0">
                <a:solidFill>
                  <a:srgbClr val="77C698"/>
                </a:solidFill>
              </a:rPr>
              <a:t>Company</a:t>
            </a:r>
            <a:endParaRPr lang="es-ES" sz="1600" b="1" i="1" dirty="0">
              <a:solidFill>
                <a:srgbClr val="77C698"/>
              </a:solidFill>
            </a:endParaRPr>
          </a:p>
        </p:txBody>
      </p:sp>
      <p:pic>
        <p:nvPicPr>
          <p:cNvPr id="18" name="Kép 17">
            <a:extLst>
              <a:ext uri="{FF2B5EF4-FFF2-40B4-BE49-F238E27FC236}">
                <a16:creationId xmlns:a16="http://schemas.microsoft.com/office/drawing/2014/main" id="{A14726C6-529D-4F28-9D26-B3DFEEAE1FB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599721"/>
            <a:ext cx="2982903" cy="349559"/>
          </a:xfrm>
          <a:prstGeom prst="rect">
            <a:avLst/>
          </a:prstGeom>
        </p:spPr>
      </p:pic>
      <p:pic>
        <p:nvPicPr>
          <p:cNvPr id="13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23" y="3961320"/>
            <a:ext cx="936104" cy="9361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417" y="4246098"/>
            <a:ext cx="2026762" cy="65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554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>
            <a:extLst>
              <a:ext uri="{FF2B5EF4-FFF2-40B4-BE49-F238E27FC236}">
                <a16:creationId xmlns:a16="http://schemas.microsoft.com/office/drawing/2014/main" id="{774ACDBE-D07E-4ED4-9685-EEDC2FC86EA4}"/>
              </a:ext>
            </a:extLst>
          </p:cNvPr>
          <p:cNvSpPr txBox="1">
            <a:spLocks/>
          </p:cNvSpPr>
          <p:nvPr/>
        </p:nvSpPr>
        <p:spPr>
          <a:xfrm>
            <a:off x="0" y="116672"/>
            <a:ext cx="9144000" cy="792048"/>
          </a:xfrm>
          <a:prstGeom prst="rect">
            <a:avLst/>
          </a:prstGeom>
          <a:gradFill flip="none" rotWithShape="1">
            <a:gsLst>
              <a:gs pos="0">
                <a:srgbClr val="77C698">
                  <a:tint val="66000"/>
                  <a:satMod val="160000"/>
                </a:srgbClr>
              </a:gs>
              <a:gs pos="50000">
                <a:srgbClr val="77C698">
                  <a:tint val="44500"/>
                  <a:satMod val="160000"/>
                </a:srgbClr>
              </a:gs>
              <a:gs pos="100000">
                <a:srgbClr val="77C698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06425"/>
            <a:r>
              <a:rPr lang="en-US" sz="2200" dirty="0"/>
              <a:t>C</a:t>
            </a:r>
            <a:r>
              <a:rPr lang="hu-HU" sz="2200" dirty="0"/>
              <a:t>OPULA</a:t>
            </a:r>
            <a:r>
              <a:rPr lang="en-US" sz="2200" dirty="0"/>
              <a:t>-</a:t>
            </a:r>
            <a:r>
              <a:rPr lang="hu-HU" sz="2200" dirty="0"/>
              <a:t>BASED</a:t>
            </a:r>
            <a:r>
              <a:rPr lang="en-US" sz="2200" dirty="0"/>
              <a:t> </a:t>
            </a:r>
            <a:r>
              <a:rPr lang="hu-HU" sz="2200" dirty="0"/>
              <a:t>ANOMALY</a:t>
            </a:r>
            <a:r>
              <a:rPr lang="en-US" sz="2200" dirty="0"/>
              <a:t> </a:t>
            </a:r>
            <a:r>
              <a:rPr lang="hu-HU" sz="2200" dirty="0"/>
              <a:t>SCORING</a:t>
            </a:r>
            <a:r>
              <a:rPr lang="en-US" sz="2200" dirty="0"/>
              <a:t> and</a:t>
            </a:r>
            <a:r>
              <a:rPr lang="hu-HU" sz="2200" dirty="0"/>
              <a:t/>
            </a:r>
            <a:br>
              <a:rPr lang="hu-HU" sz="2200" dirty="0"/>
            </a:br>
            <a:r>
              <a:rPr lang="hu-HU" sz="2200" dirty="0"/>
              <a:t>LOCALIZATION</a:t>
            </a:r>
            <a:r>
              <a:rPr lang="en-US" sz="2200" dirty="0"/>
              <a:t> of</a:t>
            </a:r>
            <a:r>
              <a:rPr lang="hu-HU" sz="2200" dirty="0"/>
              <a:t> HIGH</a:t>
            </a:r>
            <a:r>
              <a:rPr lang="en-US" sz="2200" dirty="0"/>
              <a:t>-</a:t>
            </a:r>
            <a:r>
              <a:rPr lang="hu-HU" sz="2200" dirty="0"/>
              <a:t>DIMENSIONAL</a:t>
            </a:r>
            <a:r>
              <a:rPr lang="en-US" sz="2200" dirty="0"/>
              <a:t> </a:t>
            </a:r>
            <a:r>
              <a:rPr lang="hu-HU" sz="2200" dirty="0"/>
              <a:t>DATA</a:t>
            </a:r>
            <a:endParaRPr lang="en-US" sz="2200" dirty="0"/>
          </a:p>
        </p:txBody>
      </p:sp>
      <p:sp>
        <p:nvSpPr>
          <p:cNvPr id="14" name="9 Marcador de contenido"/>
          <p:cNvSpPr>
            <a:spLocks noGrp="1"/>
          </p:cNvSpPr>
          <p:nvPr>
            <p:ph idx="1"/>
          </p:nvPr>
        </p:nvSpPr>
        <p:spPr>
          <a:xfrm>
            <a:off x="207401" y="1450180"/>
            <a:ext cx="4104456" cy="52551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600" b="1" noProof="0" dirty="0" smtClean="0">
                <a:solidFill>
                  <a:srgbClr val="32363E"/>
                </a:solidFill>
              </a:rPr>
              <a:t>Challenges &amp; Goals</a:t>
            </a:r>
          </a:p>
          <a:p>
            <a:pPr marL="0" indent="0" algn="just">
              <a:buNone/>
            </a:pPr>
            <a:endParaRPr lang="en-US" sz="1600" noProof="0" dirty="0" smtClean="0">
              <a:solidFill>
                <a:srgbClr val="32363E"/>
              </a:solidFill>
            </a:endParaRPr>
          </a:p>
          <a:p>
            <a:pPr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en-US" sz="1600" noProof="0" dirty="0" smtClean="0">
                <a:solidFill>
                  <a:srgbClr val="32363E"/>
                </a:solidFill>
              </a:rPr>
              <a:t>Huge amounts of versatile data for </a:t>
            </a:r>
            <a:r>
              <a:rPr lang="en-US" sz="1600" b="1" noProof="0" dirty="0" smtClean="0">
                <a:solidFill>
                  <a:srgbClr val="77C698"/>
                </a:solidFill>
              </a:rPr>
              <a:t>performance</a:t>
            </a:r>
            <a:r>
              <a:rPr lang="hu-HU" sz="1600" b="1" noProof="0" dirty="0" smtClean="0">
                <a:solidFill>
                  <a:srgbClr val="77C698"/>
                </a:solidFill>
              </a:rPr>
              <a:t> </a:t>
            </a:r>
            <a:r>
              <a:rPr lang="en-US" sz="1600" b="1" noProof="0" dirty="0" smtClean="0">
                <a:solidFill>
                  <a:srgbClr val="77C698"/>
                </a:solidFill>
              </a:rPr>
              <a:t>monitoring</a:t>
            </a:r>
            <a:endParaRPr lang="en-US" sz="1600" noProof="0" dirty="0" smtClean="0">
              <a:solidFill>
                <a:srgbClr val="77C698"/>
              </a:solidFill>
            </a:endParaRPr>
          </a:p>
          <a:p>
            <a:pPr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en-US" sz="1600" noProof="0" dirty="0" smtClean="0">
                <a:solidFill>
                  <a:srgbClr val="32363E"/>
                </a:solidFill>
              </a:rPr>
              <a:t>The signs of </a:t>
            </a:r>
            <a:r>
              <a:rPr lang="en-US" sz="1600" b="1" noProof="0" dirty="0" smtClean="0">
                <a:solidFill>
                  <a:srgbClr val="77C698"/>
                </a:solidFill>
              </a:rPr>
              <a:t>sub-optimal  operation </a:t>
            </a:r>
            <a:r>
              <a:rPr lang="en-US" sz="1600" noProof="0" dirty="0" smtClean="0">
                <a:solidFill>
                  <a:srgbClr val="32363E"/>
                </a:solidFill>
              </a:rPr>
              <a:t>can remain hidden for a potentially long time</a:t>
            </a:r>
          </a:p>
          <a:p>
            <a:pPr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en-US" sz="1600" noProof="0" dirty="0" smtClean="0">
                <a:solidFill>
                  <a:srgbClr val="32363E"/>
                </a:solidFill>
              </a:rPr>
              <a:t>Many such hidden issues should be </a:t>
            </a:r>
            <a:r>
              <a:rPr lang="en-US" sz="1600" b="1" noProof="0" dirty="0" smtClean="0">
                <a:solidFill>
                  <a:srgbClr val="77C698"/>
                </a:solidFill>
              </a:rPr>
              <a:t>isolated </a:t>
            </a:r>
            <a:r>
              <a:rPr lang="en-US" sz="1600" noProof="0" dirty="0" smtClean="0">
                <a:solidFill>
                  <a:srgbClr val="32363E"/>
                </a:solidFill>
              </a:rPr>
              <a:t>and</a:t>
            </a:r>
            <a:r>
              <a:rPr lang="en-US" sz="1600" b="1" noProof="0" dirty="0" smtClean="0">
                <a:solidFill>
                  <a:srgbClr val="77C698"/>
                </a:solidFill>
              </a:rPr>
              <a:t> indicated to the network operator</a:t>
            </a:r>
          </a:p>
          <a:p>
            <a:pPr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en-US" sz="1600" noProof="0" dirty="0" smtClean="0">
                <a:solidFill>
                  <a:srgbClr val="32363E"/>
                </a:solidFill>
              </a:rPr>
              <a:t>To use a model-based </a:t>
            </a:r>
            <a:r>
              <a:rPr lang="en-US" sz="1600" b="1" noProof="0" dirty="0" smtClean="0">
                <a:solidFill>
                  <a:srgbClr val="77C698"/>
                </a:solidFill>
              </a:rPr>
              <a:t>anomaly detection </a:t>
            </a:r>
            <a:r>
              <a:rPr lang="en-US" sz="1600" noProof="0" dirty="0" smtClean="0">
                <a:solidFill>
                  <a:srgbClr val="32363E"/>
                </a:solidFill>
              </a:rPr>
              <a:t>and</a:t>
            </a:r>
            <a:r>
              <a:rPr lang="en-US" sz="1600" b="1" noProof="0" dirty="0" smtClean="0">
                <a:solidFill>
                  <a:srgbClr val="77C698"/>
                </a:solidFill>
              </a:rPr>
              <a:t> localization method</a:t>
            </a:r>
            <a:endParaRPr lang="en-US" sz="1600" b="1" noProof="0" dirty="0">
              <a:solidFill>
                <a:srgbClr val="77C698"/>
              </a:solidFill>
            </a:endParaRPr>
          </a:p>
        </p:txBody>
      </p:sp>
      <p:pic>
        <p:nvPicPr>
          <p:cNvPr id="17" name="Picture 2" descr="C:\Users\Ana\Desktop\math_in\GestionAdministrativa\EU_MATHSIN\logo_EU_MATHS_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2696"/>
            <a:ext cx="122585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Ana\Desktop\math_in\GestionAdministrativa\ImagenCorporativa\LogoSimbolos\logo_mathin_marron_bueno.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281" y="160561"/>
            <a:ext cx="1690199" cy="648000"/>
          </a:xfrm>
          <a:prstGeom prst="rect">
            <a:avLst/>
          </a:prstGeom>
          <a:ln w="38100" cap="sq">
            <a:solidFill>
              <a:schemeClr val="bg1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4605464" y="5595249"/>
            <a:ext cx="4207605" cy="307777"/>
          </a:xfrm>
          <a:prstGeom prst="rect">
            <a:avLst/>
          </a:prstGeom>
          <a:solidFill>
            <a:srgbClr val="77C698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hu-HU" sz="1400" i="1" dirty="0">
                <a:solidFill>
                  <a:srgbClr val="32363E"/>
                </a:solidFill>
              </a:rPr>
              <a:t>The outline of </a:t>
            </a:r>
            <a:r>
              <a:rPr lang="hu-HU" sz="1400" i="1" dirty="0" err="1">
                <a:solidFill>
                  <a:srgbClr val="32363E"/>
                </a:solidFill>
              </a:rPr>
              <a:t>the</a:t>
            </a:r>
            <a:r>
              <a:rPr lang="hu-HU" sz="1400" i="1" dirty="0">
                <a:solidFill>
                  <a:srgbClr val="32363E"/>
                </a:solidFill>
              </a:rPr>
              <a:t> </a:t>
            </a:r>
            <a:r>
              <a:rPr lang="hu-HU" sz="1400" i="1" dirty="0" err="1">
                <a:solidFill>
                  <a:srgbClr val="32363E"/>
                </a:solidFill>
              </a:rPr>
              <a:t>proposed</a:t>
            </a:r>
            <a:r>
              <a:rPr lang="hu-HU" sz="1400" i="1" dirty="0">
                <a:solidFill>
                  <a:srgbClr val="32363E"/>
                </a:solidFill>
              </a:rPr>
              <a:t> </a:t>
            </a:r>
            <a:r>
              <a:rPr lang="hu-HU" sz="1400" i="1" dirty="0" err="1">
                <a:solidFill>
                  <a:srgbClr val="32363E"/>
                </a:solidFill>
              </a:rPr>
              <a:t>method</a:t>
            </a:r>
            <a:endParaRPr lang="es-ES" sz="1400" i="1" dirty="0">
              <a:solidFill>
                <a:srgbClr val="32363E"/>
              </a:solidFill>
            </a:endParaRPr>
          </a:p>
        </p:txBody>
      </p:sp>
      <p:pic>
        <p:nvPicPr>
          <p:cNvPr id="3" name="Kép 2" descr="A képen szöveg, térkép látható&#10;&#10;Automatikusan generált leírás">
            <a:extLst>
              <a:ext uri="{FF2B5EF4-FFF2-40B4-BE49-F238E27FC236}">
                <a16:creationId xmlns:a16="http://schemas.microsoft.com/office/drawing/2014/main" id="{24925F03-A803-455B-94A7-3E3ED22E69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286" y="2044055"/>
            <a:ext cx="4356335" cy="311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392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>
            <a:extLst>
              <a:ext uri="{FF2B5EF4-FFF2-40B4-BE49-F238E27FC236}">
                <a16:creationId xmlns:a16="http://schemas.microsoft.com/office/drawing/2014/main" id="{E2F7E1CB-28D4-4AD6-A589-57D09986A155}"/>
              </a:ext>
            </a:extLst>
          </p:cNvPr>
          <p:cNvSpPr txBox="1">
            <a:spLocks/>
          </p:cNvSpPr>
          <p:nvPr/>
        </p:nvSpPr>
        <p:spPr>
          <a:xfrm>
            <a:off x="0" y="116672"/>
            <a:ext cx="9144000" cy="792048"/>
          </a:xfrm>
          <a:prstGeom prst="rect">
            <a:avLst/>
          </a:prstGeom>
          <a:gradFill flip="none" rotWithShape="1">
            <a:gsLst>
              <a:gs pos="0">
                <a:srgbClr val="77C698">
                  <a:tint val="66000"/>
                  <a:satMod val="160000"/>
                </a:srgbClr>
              </a:gs>
              <a:gs pos="50000">
                <a:srgbClr val="77C698">
                  <a:tint val="44500"/>
                  <a:satMod val="160000"/>
                </a:srgbClr>
              </a:gs>
              <a:gs pos="100000">
                <a:srgbClr val="77C698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06425"/>
            <a:r>
              <a:rPr lang="en-US" sz="2200" dirty="0"/>
              <a:t>C</a:t>
            </a:r>
            <a:r>
              <a:rPr lang="hu-HU" sz="2200" dirty="0"/>
              <a:t>OPULA</a:t>
            </a:r>
            <a:r>
              <a:rPr lang="en-US" sz="2200" dirty="0"/>
              <a:t>-</a:t>
            </a:r>
            <a:r>
              <a:rPr lang="hu-HU" sz="2200" dirty="0"/>
              <a:t>BASED</a:t>
            </a:r>
            <a:r>
              <a:rPr lang="en-US" sz="2200" dirty="0"/>
              <a:t> </a:t>
            </a:r>
            <a:r>
              <a:rPr lang="hu-HU" sz="2200" dirty="0"/>
              <a:t>ANOMALY</a:t>
            </a:r>
            <a:r>
              <a:rPr lang="en-US" sz="2200" dirty="0"/>
              <a:t> </a:t>
            </a:r>
            <a:r>
              <a:rPr lang="hu-HU" sz="2200" dirty="0"/>
              <a:t>SCORING</a:t>
            </a:r>
            <a:r>
              <a:rPr lang="en-US" sz="2200" dirty="0"/>
              <a:t> and</a:t>
            </a:r>
            <a:r>
              <a:rPr lang="hu-HU" sz="2200" dirty="0"/>
              <a:t/>
            </a:r>
            <a:br>
              <a:rPr lang="hu-HU" sz="2200" dirty="0"/>
            </a:br>
            <a:r>
              <a:rPr lang="hu-HU" sz="2200" dirty="0"/>
              <a:t>LOCALIZATION</a:t>
            </a:r>
            <a:r>
              <a:rPr lang="en-US" sz="2200" dirty="0"/>
              <a:t> of</a:t>
            </a:r>
            <a:r>
              <a:rPr lang="hu-HU" sz="2200" dirty="0"/>
              <a:t> HIGH</a:t>
            </a:r>
            <a:r>
              <a:rPr lang="en-US" sz="2200" dirty="0"/>
              <a:t>-</a:t>
            </a:r>
            <a:r>
              <a:rPr lang="hu-HU" sz="2200" dirty="0"/>
              <a:t>DIMENSIONAL</a:t>
            </a:r>
            <a:r>
              <a:rPr lang="en-US" sz="2200" dirty="0"/>
              <a:t> </a:t>
            </a:r>
            <a:r>
              <a:rPr lang="hu-HU" sz="2200" dirty="0"/>
              <a:t>DATA</a:t>
            </a:r>
            <a:endParaRPr lang="en-US" sz="2200" dirty="0"/>
          </a:p>
        </p:txBody>
      </p:sp>
      <p:sp>
        <p:nvSpPr>
          <p:cNvPr id="11" name="3 Marcador de contenido"/>
          <p:cNvSpPr txBox="1">
            <a:spLocks/>
          </p:cNvSpPr>
          <p:nvPr/>
        </p:nvSpPr>
        <p:spPr>
          <a:xfrm>
            <a:off x="179512" y="1196752"/>
            <a:ext cx="4403217" cy="24607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Clr>
                <a:srgbClr val="77C698"/>
              </a:buClr>
              <a:buSzPct val="50000"/>
              <a:buFont typeface="Arial" panose="020B0604020202020204" pitchFamily="34" charset="0"/>
              <a:buNone/>
            </a:pPr>
            <a:r>
              <a:rPr lang="en-US" sz="1600" b="1" dirty="0" smtClean="0">
                <a:solidFill>
                  <a:srgbClr val="32363E"/>
                </a:solidFill>
              </a:rPr>
              <a:t>Mathematical and computational methods and techniques applied</a:t>
            </a:r>
          </a:p>
          <a:p>
            <a:pPr marL="0" indent="0" algn="just">
              <a:buClr>
                <a:srgbClr val="77C698"/>
              </a:buClr>
              <a:buSzPct val="50000"/>
              <a:buFont typeface="Arial" panose="020B0604020202020204" pitchFamily="34" charset="0"/>
              <a:buNone/>
            </a:pPr>
            <a:endParaRPr lang="en-US" sz="1600" b="1" dirty="0" smtClean="0">
              <a:solidFill>
                <a:srgbClr val="32363E"/>
              </a:solidFill>
            </a:endParaRPr>
          </a:p>
          <a:p>
            <a:pPr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en-US" sz="1600" dirty="0" smtClean="0">
                <a:solidFill>
                  <a:srgbClr val="32363E"/>
                </a:solidFill>
              </a:rPr>
              <a:t>New model-based </a:t>
            </a:r>
            <a:r>
              <a:rPr lang="en-US" sz="1600" b="1" dirty="0" smtClean="0">
                <a:solidFill>
                  <a:srgbClr val="77C698"/>
                </a:solidFill>
              </a:rPr>
              <a:t>anomaly detection </a:t>
            </a:r>
            <a:r>
              <a:rPr lang="en-US" sz="1600" dirty="0" smtClean="0">
                <a:solidFill>
                  <a:srgbClr val="32363E"/>
                </a:solidFill>
              </a:rPr>
              <a:t>and</a:t>
            </a:r>
            <a:r>
              <a:rPr lang="en-US" sz="1600" b="1" dirty="0" smtClean="0">
                <a:solidFill>
                  <a:srgbClr val="77C698"/>
                </a:solidFill>
              </a:rPr>
              <a:t> localization</a:t>
            </a:r>
            <a:r>
              <a:rPr lang="en-US" sz="1600" dirty="0" smtClean="0">
                <a:solidFill>
                  <a:srgbClr val="32363E"/>
                </a:solidFill>
              </a:rPr>
              <a:t> method</a:t>
            </a:r>
          </a:p>
          <a:p>
            <a:pPr lvl="1"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en-US" sz="1600" dirty="0" smtClean="0">
                <a:solidFill>
                  <a:srgbClr val="32363E"/>
                </a:solidFill>
              </a:rPr>
              <a:t>Relying on the </a:t>
            </a:r>
            <a:r>
              <a:rPr lang="en-US" sz="1600" b="1" dirty="0" smtClean="0">
                <a:solidFill>
                  <a:srgbClr val="77C698"/>
                </a:solidFill>
              </a:rPr>
              <a:t>multivariate probability distribution </a:t>
            </a:r>
            <a:r>
              <a:rPr lang="en-US" sz="1600" dirty="0" smtClean="0">
                <a:solidFill>
                  <a:srgbClr val="32363E"/>
                </a:solidFill>
              </a:rPr>
              <a:t>associated with the observations</a:t>
            </a:r>
          </a:p>
          <a:p>
            <a:pPr lvl="1"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en-US" sz="1600" dirty="0" smtClean="0">
                <a:solidFill>
                  <a:srgbClr val="32363E"/>
                </a:solidFill>
              </a:rPr>
              <a:t>Rare events are present in the tails of the probability distributions using </a:t>
            </a:r>
            <a:r>
              <a:rPr lang="en-US" sz="1600" b="1" dirty="0" smtClean="0">
                <a:solidFill>
                  <a:srgbClr val="77C698"/>
                </a:solidFill>
              </a:rPr>
              <a:t>copula functions</a:t>
            </a:r>
          </a:p>
          <a:p>
            <a:pPr lvl="1"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en-US" sz="1600" dirty="0" smtClean="0">
                <a:solidFill>
                  <a:srgbClr val="32363E"/>
                </a:solidFill>
              </a:rPr>
              <a:t>Determine the </a:t>
            </a:r>
            <a:r>
              <a:rPr lang="en-US" sz="1600" b="1" dirty="0" smtClean="0">
                <a:solidFill>
                  <a:srgbClr val="77C698"/>
                </a:solidFill>
              </a:rPr>
              <a:t>joint distribution of the random variables </a:t>
            </a:r>
            <a:r>
              <a:rPr lang="en-US" sz="1600" dirty="0" smtClean="0">
                <a:solidFill>
                  <a:srgbClr val="32363E"/>
                </a:solidFill>
              </a:rPr>
              <a:t>corresponding to the features</a:t>
            </a:r>
          </a:p>
          <a:p>
            <a:pPr lvl="1"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en-US" sz="1600" dirty="0" smtClean="0">
                <a:solidFill>
                  <a:srgbClr val="32363E"/>
                </a:solidFill>
              </a:rPr>
              <a:t>Assign </a:t>
            </a:r>
            <a:r>
              <a:rPr lang="en-US" sz="1600" b="1" dirty="0" smtClean="0">
                <a:solidFill>
                  <a:srgbClr val="77C698"/>
                </a:solidFill>
              </a:rPr>
              <a:t>anomaly scores </a:t>
            </a:r>
            <a:r>
              <a:rPr lang="en-US" sz="1600" dirty="0" smtClean="0">
                <a:solidFill>
                  <a:srgbClr val="32363E"/>
                </a:solidFill>
              </a:rPr>
              <a:t>to the observations based on the density</a:t>
            </a:r>
          </a:p>
          <a:p>
            <a:pPr lvl="1"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en-US" sz="1600" dirty="0" smtClean="0">
                <a:solidFill>
                  <a:srgbClr val="32363E"/>
                </a:solidFill>
              </a:rPr>
              <a:t>The </a:t>
            </a:r>
            <a:r>
              <a:rPr lang="en-US" sz="1600" b="1" dirty="0" smtClean="0">
                <a:solidFill>
                  <a:srgbClr val="77C698"/>
                </a:solidFill>
              </a:rPr>
              <a:t>subspaces</a:t>
            </a:r>
            <a:r>
              <a:rPr lang="en-US" sz="1600" dirty="0" smtClean="0">
                <a:solidFill>
                  <a:srgbClr val="32363E"/>
                </a:solidFill>
              </a:rPr>
              <a:t> where the observation has </a:t>
            </a:r>
            <a:r>
              <a:rPr lang="en-US" sz="1600" b="1" dirty="0" smtClean="0">
                <a:solidFill>
                  <a:srgbClr val="77C698"/>
                </a:solidFill>
              </a:rPr>
              <a:t>high anomaly score</a:t>
            </a:r>
            <a:endParaRPr lang="en-US" sz="1600" b="1" dirty="0">
              <a:solidFill>
                <a:srgbClr val="77C698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4857852" y="5673201"/>
            <a:ext cx="3890612" cy="738664"/>
          </a:xfrm>
          <a:prstGeom prst="rect">
            <a:avLst/>
          </a:prstGeom>
          <a:solidFill>
            <a:srgbClr val="77C698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32363E"/>
                </a:solidFill>
              </a:rPr>
              <a:t>Reconstructing the joint distributions. Left: original data points.</a:t>
            </a:r>
          </a:p>
          <a:p>
            <a:r>
              <a:rPr lang="en-US" sz="1400" i="1" dirty="0">
                <a:solidFill>
                  <a:srgbClr val="32363E"/>
                </a:solidFill>
              </a:rPr>
              <a:t>Right: random points simulated from the model.</a:t>
            </a:r>
            <a:endParaRPr lang="es-ES" sz="1400" i="1" dirty="0">
              <a:solidFill>
                <a:srgbClr val="32363E"/>
              </a:solidFill>
            </a:endParaRPr>
          </a:p>
        </p:txBody>
      </p:sp>
      <p:pic>
        <p:nvPicPr>
          <p:cNvPr id="13" name="Picture 2" descr="C:\Users\Ana\Desktop\math_in\GestionAdministrativa\EU_MATHSIN\logo_EU_MATHS_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2696"/>
            <a:ext cx="122585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Ana\Desktop\math_in\GestionAdministrativa\ImagenCorporativa\LogoSimbolos\logo_mathin_marron_bueno.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281" y="188696"/>
            <a:ext cx="1690199" cy="648000"/>
          </a:xfrm>
          <a:prstGeom prst="rect">
            <a:avLst/>
          </a:prstGeom>
          <a:ln w="38100" cap="sq">
            <a:solidFill>
              <a:schemeClr val="bg1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4" descr="A képen szöveg, térkép látható&#10;&#10;Automatikusan generált leírás">
            <a:extLst>
              <a:ext uri="{FF2B5EF4-FFF2-40B4-BE49-F238E27FC236}">
                <a16:creationId xmlns:a16="http://schemas.microsoft.com/office/drawing/2014/main" id="{500464C6-4E51-4AD1-9380-EBA93FC7B2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852" y="1812078"/>
            <a:ext cx="4034628" cy="369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72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 Título">
            <a:extLst>
              <a:ext uri="{FF2B5EF4-FFF2-40B4-BE49-F238E27FC236}">
                <a16:creationId xmlns:a16="http://schemas.microsoft.com/office/drawing/2014/main" id="{B6520A5B-9983-43F7-8A60-A141E8EE90CC}"/>
              </a:ext>
            </a:extLst>
          </p:cNvPr>
          <p:cNvSpPr txBox="1">
            <a:spLocks/>
          </p:cNvSpPr>
          <p:nvPr/>
        </p:nvSpPr>
        <p:spPr>
          <a:xfrm>
            <a:off x="0" y="116672"/>
            <a:ext cx="9144000" cy="792048"/>
          </a:xfrm>
          <a:prstGeom prst="rect">
            <a:avLst/>
          </a:prstGeom>
          <a:gradFill flip="none" rotWithShape="1">
            <a:gsLst>
              <a:gs pos="0">
                <a:srgbClr val="77C698">
                  <a:tint val="66000"/>
                  <a:satMod val="160000"/>
                </a:srgbClr>
              </a:gs>
              <a:gs pos="50000">
                <a:srgbClr val="77C698">
                  <a:tint val="44500"/>
                  <a:satMod val="160000"/>
                </a:srgbClr>
              </a:gs>
              <a:gs pos="100000">
                <a:srgbClr val="77C698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06425"/>
            <a:r>
              <a:rPr lang="en-US" sz="2200" dirty="0"/>
              <a:t>C</a:t>
            </a:r>
            <a:r>
              <a:rPr lang="hu-HU" sz="2200" dirty="0"/>
              <a:t>OPULA</a:t>
            </a:r>
            <a:r>
              <a:rPr lang="en-US" sz="2200" dirty="0"/>
              <a:t>-</a:t>
            </a:r>
            <a:r>
              <a:rPr lang="hu-HU" sz="2200" dirty="0"/>
              <a:t>BASED</a:t>
            </a:r>
            <a:r>
              <a:rPr lang="en-US" sz="2200" dirty="0"/>
              <a:t> </a:t>
            </a:r>
            <a:r>
              <a:rPr lang="hu-HU" sz="2200" dirty="0"/>
              <a:t>ANOMALY</a:t>
            </a:r>
            <a:r>
              <a:rPr lang="en-US" sz="2200" dirty="0"/>
              <a:t> </a:t>
            </a:r>
            <a:r>
              <a:rPr lang="hu-HU" sz="2200" dirty="0"/>
              <a:t>SCORING</a:t>
            </a:r>
            <a:r>
              <a:rPr lang="en-US" sz="2200" dirty="0"/>
              <a:t> and</a:t>
            </a:r>
            <a:r>
              <a:rPr lang="hu-HU" sz="2200" dirty="0"/>
              <a:t/>
            </a:r>
            <a:br>
              <a:rPr lang="hu-HU" sz="2200" dirty="0"/>
            </a:br>
            <a:r>
              <a:rPr lang="hu-HU" sz="2200" dirty="0"/>
              <a:t>LOCALIZATION</a:t>
            </a:r>
            <a:r>
              <a:rPr lang="en-US" sz="2200" dirty="0"/>
              <a:t> of</a:t>
            </a:r>
            <a:r>
              <a:rPr lang="hu-HU" sz="2200" dirty="0"/>
              <a:t> HIGH</a:t>
            </a:r>
            <a:r>
              <a:rPr lang="en-US" sz="2200" dirty="0"/>
              <a:t>-</a:t>
            </a:r>
            <a:r>
              <a:rPr lang="hu-HU" sz="2200" dirty="0"/>
              <a:t>DIMENSIONAL</a:t>
            </a:r>
            <a:r>
              <a:rPr lang="en-US" sz="2200" dirty="0"/>
              <a:t> </a:t>
            </a:r>
            <a:r>
              <a:rPr lang="hu-HU" sz="2200" dirty="0"/>
              <a:t>DATA</a:t>
            </a:r>
            <a:endParaRPr lang="en-US" sz="22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405669" y="4941288"/>
            <a:ext cx="6334683" cy="1384995"/>
          </a:xfrm>
          <a:prstGeom prst="rect">
            <a:avLst/>
          </a:prstGeom>
          <a:gradFill flip="none" rotWithShape="1">
            <a:gsLst>
              <a:gs pos="0">
                <a:srgbClr val="77C698">
                  <a:tint val="66000"/>
                  <a:satMod val="160000"/>
                </a:srgbClr>
              </a:gs>
              <a:gs pos="50000">
                <a:srgbClr val="77C698">
                  <a:tint val="44500"/>
                  <a:satMod val="160000"/>
                </a:srgbClr>
              </a:gs>
              <a:gs pos="100000">
                <a:srgbClr val="77C698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  <a:p>
            <a:pPr algn="ctr"/>
            <a:r>
              <a:rPr lang="en-US" sz="2000" dirty="0"/>
              <a:t>The company has a</a:t>
            </a:r>
            <a:r>
              <a:rPr lang="hu-HU" sz="2000" dirty="0"/>
              <a:t>n </a:t>
            </a:r>
            <a:r>
              <a:rPr lang="hu-HU" sz="2000" dirty="0" err="1"/>
              <a:t>anomaly</a:t>
            </a:r>
            <a:r>
              <a:rPr lang="hu-HU" sz="2000" dirty="0"/>
              <a:t> </a:t>
            </a:r>
            <a:r>
              <a:rPr lang="hu-HU" sz="2000" dirty="0" err="1"/>
              <a:t>scoring</a:t>
            </a:r>
            <a:r>
              <a:rPr lang="hu-HU" sz="2000" dirty="0"/>
              <a:t> and </a:t>
            </a:r>
            <a:r>
              <a:rPr lang="hu-HU" sz="2000" dirty="0" err="1"/>
              <a:t>localization</a:t>
            </a:r>
            <a:r>
              <a:rPr lang="hu-HU" sz="2000" dirty="0"/>
              <a:t> </a:t>
            </a:r>
            <a:r>
              <a:rPr lang="hu-HU" sz="2000" dirty="0" err="1"/>
              <a:t>method</a:t>
            </a:r>
            <a:r>
              <a:rPr lang="hu-HU" sz="2000" dirty="0"/>
              <a:t> </a:t>
            </a:r>
            <a:r>
              <a:rPr lang="hu-HU" sz="2000" dirty="0" err="1"/>
              <a:t>that</a:t>
            </a:r>
            <a:r>
              <a:rPr lang="hu-HU" sz="2000" dirty="0"/>
              <a:t> </a:t>
            </a:r>
            <a:r>
              <a:rPr lang="hu-HU" sz="2000" dirty="0" err="1"/>
              <a:t>efficiently</a:t>
            </a:r>
            <a:r>
              <a:rPr lang="hu-HU" sz="2000" dirty="0"/>
              <a:t> </a:t>
            </a:r>
            <a:r>
              <a:rPr lang="hu-HU" sz="2000" dirty="0" err="1"/>
              <a:t>detects</a:t>
            </a:r>
            <a:r>
              <a:rPr lang="hu-HU" sz="2000" dirty="0"/>
              <a:t> </a:t>
            </a:r>
            <a:r>
              <a:rPr lang="hu-HU" sz="2000" dirty="0" err="1"/>
              <a:t>anomalous</a:t>
            </a:r>
            <a:r>
              <a:rPr lang="hu-HU" sz="2000" dirty="0"/>
              <a:t> </a:t>
            </a:r>
            <a:r>
              <a:rPr lang="hu-HU" sz="2000" dirty="0" err="1"/>
              <a:t>events</a:t>
            </a:r>
            <a:r>
              <a:rPr lang="hu-HU" sz="2000" dirty="0"/>
              <a:t> </a:t>
            </a:r>
            <a:r>
              <a:rPr lang="hu-HU" sz="2000" dirty="0" err="1"/>
              <a:t>accorifing</a:t>
            </a:r>
            <a:r>
              <a:rPr lang="hu-HU" sz="2000" dirty="0"/>
              <a:t> </a:t>
            </a:r>
            <a:r>
              <a:rPr lang="hu-HU" sz="2000" dirty="0" err="1"/>
              <a:t>to</a:t>
            </a:r>
            <a:r>
              <a:rPr lang="hu-HU" sz="2000" dirty="0"/>
              <a:t> </a:t>
            </a:r>
            <a:r>
              <a:rPr lang="hu-HU" sz="2000" dirty="0" err="1"/>
              <a:t>the</a:t>
            </a:r>
            <a:r>
              <a:rPr lang="hu-HU" sz="2000" dirty="0"/>
              <a:t> </a:t>
            </a:r>
            <a:r>
              <a:rPr lang="hu-HU" sz="2000" dirty="0" err="1"/>
              <a:t>network</a:t>
            </a:r>
            <a:r>
              <a:rPr lang="hu-HU" sz="2000" dirty="0"/>
              <a:t> operator  </a:t>
            </a:r>
            <a:endParaRPr lang="en-US" sz="2000" dirty="0"/>
          </a:p>
          <a:p>
            <a:pPr algn="ctr"/>
            <a:endParaRPr lang="en-US" sz="1200" dirty="0"/>
          </a:p>
        </p:txBody>
      </p:sp>
      <p:sp>
        <p:nvSpPr>
          <p:cNvPr id="13" name="3 Marcador de contenido"/>
          <p:cNvSpPr>
            <a:spLocks noGrp="1"/>
          </p:cNvSpPr>
          <p:nvPr>
            <p:ph idx="1"/>
          </p:nvPr>
        </p:nvSpPr>
        <p:spPr>
          <a:xfrm>
            <a:off x="251520" y="1628800"/>
            <a:ext cx="3744416" cy="3024336"/>
          </a:xfrm>
        </p:spPr>
        <p:txBody>
          <a:bodyPr>
            <a:noAutofit/>
          </a:bodyPr>
          <a:lstStyle/>
          <a:p>
            <a:pPr marL="0" indent="0" algn="just">
              <a:buClr>
                <a:srgbClr val="77C698"/>
              </a:buClr>
              <a:buSzPct val="50000"/>
              <a:buNone/>
            </a:pPr>
            <a:r>
              <a:rPr lang="en-US" sz="1600" b="1" noProof="0" dirty="0" smtClean="0">
                <a:solidFill>
                  <a:srgbClr val="32363E"/>
                </a:solidFill>
              </a:rPr>
              <a:t>Results &amp; Benefits to the company</a:t>
            </a:r>
          </a:p>
          <a:p>
            <a:pPr marL="0" indent="0" algn="just">
              <a:buClr>
                <a:srgbClr val="77C698"/>
              </a:buClr>
              <a:buSzPct val="50000"/>
              <a:buNone/>
            </a:pPr>
            <a:endParaRPr lang="en-US" sz="1600" b="1" noProof="0" dirty="0" smtClean="0">
              <a:solidFill>
                <a:srgbClr val="32363E"/>
              </a:solidFill>
            </a:endParaRPr>
          </a:p>
          <a:p>
            <a:pPr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en-US" sz="1600" noProof="0" dirty="0" smtClean="0">
                <a:solidFill>
                  <a:srgbClr val="32363E"/>
                </a:solidFill>
              </a:rPr>
              <a:t>The proposed method assigns high anomaly score to those observations that are found anomalous </a:t>
            </a:r>
            <a:r>
              <a:rPr lang="en-US" sz="1600" b="1" noProof="0" dirty="0" smtClean="0">
                <a:solidFill>
                  <a:srgbClr val="77C698"/>
                </a:solidFill>
              </a:rPr>
              <a:t>by alternative methods as well</a:t>
            </a:r>
          </a:p>
          <a:p>
            <a:pPr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en-US" sz="1600" noProof="0" dirty="0" smtClean="0">
                <a:solidFill>
                  <a:srgbClr val="32363E"/>
                </a:solidFill>
              </a:rPr>
              <a:t>Can provide </a:t>
            </a:r>
            <a:r>
              <a:rPr lang="en-US" sz="1600" b="1" noProof="0" dirty="0" smtClean="0">
                <a:solidFill>
                  <a:srgbClr val="77C698"/>
                </a:solidFill>
              </a:rPr>
              <a:t>information on the location </a:t>
            </a:r>
            <a:r>
              <a:rPr lang="en-US" sz="1600" noProof="0" dirty="0" smtClean="0">
                <a:solidFill>
                  <a:srgbClr val="32363E"/>
                </a:solidFill>
              </a:rPr>
              <a:t>of the anomaly</a:t>
            </a:r>
          </a:p>
          <a:p>
            <a:pPr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en-US" sz="1600" noProof="0" dirty="0" smtClean="0">
                <a:solidFill>
                  <a:srgbClr val="32363E"/>
                </a:solidFill>
              </a:rPr>
              <a:t>Can operate with </a:t>
            </a:r>
            <a:r>
              <a:rPr lang="en-US" sz="1600" b="1" noProof="0" dirty="0" smtClean="0">
                <a:solidFill>
                  <a:srgbClr val="77C698"/>
                </a:solidFill>
              </a:rPr>
              <a:t>missing data as well</a:t>
            </a:r>
            <a:endParaRPr lang="en-US" sz="1600" b="1" noProof="0" dirty="0">
              <a:solidFill>
                <a:srgbClr val="77C698"/>
              </a:solidFill>
            </a:endParaRPr>
          </a:p>
        </p:txBody>
      </p:sp>
      <p:pic>
        <p:nvPicPr>
          <p:cNvPr id="6148" name="Picture 4" descr="C:\Users\Ana\Desktop\math_in\Imagen\math_in\simbolo\corchete_dch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653" y="4941288"/>
            <a:ext cx="288699" cy="138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Ana\Desktop\math_in\Imagen\math_in\simbolo\corchete_izqd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668" y="4941288"/>
            <a:ext cx="288699" cy="138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21 CuadroTexto"/>
          <p:cNvSpPr txBox="1"/>
          <p:nvPr/>
        </p:nvSpPr>
        <p:spPr>
          <a:xfrm>
            <a:off x="5741290" y="4121597"/>
            <a:ext cx="1460991" cy="307777"/>
          </a:xfrm>
          <a:prstGeom prst="rect">
            <a:avLst/>
          </a:prstGeom>
          <a:solidFill>
            <a:srgbClr val="77C698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32363E"/>
                </a:solidFill>
              </a:rPr>
              <a:t>Anomaly tree</a:t>
            </a:r>
            <a:endParaRPr lang="es-ES" sz="1400" i="1" dirty="0">
              <a:solidFill>
                <a:srgbClr val="32363E"/>
              </a:solidFill>
            </a:endParaRPr>
          </a:p>
        </p:txBody>
      </p:sp>
      <p:pic>
        <p:nvPicPr>
          <p:cNvPr id="12" name="Picture 2" descr="C:\Users\Ana\Desktop\math_in\GestionAdministrativa\EU_MATHSIN\logo_EU_MATHS_I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2696"/>
            <a:ext cx="122585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Ana\Desktop\math_in\GestionAdministrativa\ImagenCorporativa\LogoSimbolos\logo_mathin_marron_bueno.t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281" y="188696"/>
            <a:ext cx="1690199" cy="648000"/>
          </a:xfrm>
          <a:prstGeom prst="rect">
            <a:avLst/>
          </a:prstGeom>
          <a:ln w="38100" cap="sq">
            <a:solidFill>
              <a:schemeClr val="bg1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áfico 14" descr="Información">
            <a:hlinkClick r:id="rId7"/>
            <a:extLst>
              <a:ext uri="{FF2B5EF4-FFF2-40B4-BE49-F238E27FC236}">
                <a16:creationId xmlns:a16="http://schemas.microsoft.com/office/drawing/2014/main" id="{DD613C5C-9458-4F5A-8690-EB37C025A30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956376" y="5098702"/>
            <a:ext cx="1037584" cy="1037584"/>
          </a:xfrm>
          <a:prstGeom prst="rect">
            <a:avLst/>
          </a:prstGeom>
        </p:spPr>
      </p:pic>
      <p:pic>
        <p:nvPicPr>
          <p:cNvPr id="3" name="Kép 2" descr="A képen szöveg, térkép látható&#10;&#10;Automatikusan generált leírás">
            <a:extLst>
              <a:ext uri="{FF2B5EF4-FFF2-40B4-BE49-F238E27FC236}">
                <a16:creationId xmlns:a16="http://schemas.microsoft.com/office/drawing/2014/main" id="{74778F9C-0DB6-4D3F-AC9B-1018CE2DA2F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644" y="1641097"/>
            <a:ext cx="5174968" cy="228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9529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281</Words>
  <Application>Microsoft Office PowerPoint</Application>
  <PresentationFormat>Diavetítés a képernyőre (4:3 oldalarány)</PresentationFormat>
  <Paragraphs>41</Paragraphs>
  <Slides>4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 2</vt:lpstr>
      <vt:lpstr>Tema de Office</vt:lpstr>
      <vt:lpstr>PowerPoint-bemutató</vt:lpstr>
      <vt:lpstr>PowerPoint-bemutató</vt:lpstr>
      <vt:lpstr>PowerPoint-bemutató</vt:lpstr>
      <vt:lpstr>PowerPoint-bemutató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success stories with Industry</dc:title>
  <dc:creator>math-in</dc:creator>
  <cp:lastModifiedBy>Roland Molontay</cp:lastModifiedBy>
  <cp:revision>103</cp:revision>
  <dcterms:created xsi:type="dcterms:W3CDTF">2013-12-13T10:05:39Z</dcterms:created>
  <dcterms:modified xsi:type="dcterms:W3CDTF">2019-11-11T12:37:20Z</dcterms:modified>
</cp:coreProperties>
</file>